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heme/themeOverride30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heme/themeOverride39.xml" ContentType="application/vnd.openxmlformats-officedocument.themeOverride+xml"/>
  <Override PartName="/ppt/theme/themeOverride57.xml" ContentType="application/vnd.openxmlformats-officedocument.themeOverride+xml"/>
  <Override PartName="/ppt/theme/themeOverride17.xml" ContentType="application/vnd.openxmlformats-officedocument.themeOverride+xml"/>
  <Override PartName="/ppt/theme/themeOverride28.xml" ContentType="application/vnd.openxmlformats-officedocument.themeOverride+xml"/>
  <Override PartName="/ppt/theme/themeOverride46.xml" ContentType="application/vnd.openxmlformats-officedocument.themeOverride+xml"/>
  <Override PartName="/ppt/theme/themeOverride24.xml" ContentType="application/vnd.openxmlformats-officedocument.themeOverride+xml"/>
  <Override PartName="/ppt/theme/themeOverride35.xml" ContentType="application/vnd.openxmlformats-officedocument.themeOverride+xml"/>
  <Override PartName="/ppt/theme/themeOverride53.xml" ContentType="application/vnd.openxmlformats-officedocument.themeOverr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Override13.xml" ContentType="application/vnd.openxmlformats-officedocument.themeOverride+xml"/>
  <Override PartName="/ppt/theme/themeOverride42.xml" ContentType="application/vnd.openxmlformats-officedocument.themeOverride+xml"/>
  <Override PartName="/ppt/theme/themeOverride60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theme/themeOverride20.xml" ContentType="application/vnd.openxmlformats-officedocument.themeOverride+xml"/>
  <Override PartName="/ppt/theme/themeOverride31.xml" ContentType="application/vnd.openxmlformats-officedocument.themeOverr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Override29.xml" ContentType="application/vnd.openxmlformats-officedocument.themeOverride+xml"/>
  <Override PartName="/ppt/theme/themeOverride38.xml" ContentType="application/vnd.openxmlformats-officedocument.themeOverride+xml"/>
  <Override PartName="/ppt/theme/themeOverride47.xml" ContentType="application/vnd.openxmlformats-officedocument.themeOverride+xml"/>
  <Override PartName="/ppt/theme/themeOverride49.xml" ContentType="application/vnd.openxmlformats-officedocument.themeOverride+xml"/>
  <Override PartName="/ppt/theme/themeOverride58.xml" ContentType="application/vnd.openxmlformats-officedocument.themeOverr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heme/themeOverride18.xml" ContentType="application/vnd.openxmlformats-officedocument.themeOverride+xml"/>
  <Override PartName="/ppt/theme/themeOverride27.xml" ContentType="application/vnd.openxmlformats-officedocument.themeOverride+xml"/>
  <Override PartName="/ppt/theme/themeOverride36.xml" ContentType="application/vnd.openxmlformats-officedocument.themeOverride+xml"/>
  <Override PartName="/ppt/theme/themeOverride45.xml" ContentType="application/vnd.openxmlformats-officedocument.themeOverride+xml"/>
  <Override PartName="/ppt/theme/themeOverride56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6.xml" ContentType="application/vnd.openxmlformats-officedocument.themeOverride+xml"/>
  <Override PartName="/ppt/theme/themeOverride25.xml" ContentType="application/vnd.openxmlformats-officedocument.themeOverride+xml"/>
  <Override PartName="/ppt/theme/themeOverride34.xml" ContentType="application/vnd.openxmlformats-officedocument.themeOverride+xml"/>
  <Override PartName="/ppt/theme/themeOverride43.xml" ContentType="application/vnd.openxmlformats-officedocument.themeOverride+xml"/>
  <Override PartName="/ppt/theme/themeOverride54.xml" ContentType="application/vnd.openxmlformats-officedocument.themeOverr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ppt/theme/themeOverride3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1.xml" ContentType="application/vnd.openxmlformats-officedocument.themeOverride+xml"/>
  <Override PartName="/ppt/theme/themeOverride52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theme/themeOverride50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heme/themeOverride59.xml" ContentType="application/vnd.openxmlformats-officedocument.themeOverr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Override19.xml" ContentType="application/vnd.openxmlformats-officedocument.themeOverride+xml"/>
  <Override PartName="/ppt/theme/themeOverride48.xml" ContentType="application/vnd.openxmlformats-officedocument.themeOverride+xml"/>
  <Override PartName="/ppt/theme/themeOverride37.xml" ContentType="application/vnd.openxmlformats-officedocument.themeOverride+xml"/>
  <Override PartName="/ppt/theme/themeOverride5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5.xml" ContentType="application/vnd.openxmlformats-officedocument.themeOverride+xml"/>
  <Override PartName="/ppt/theme/themeOverride26.xml" ContentType="application/vnd.openxmlformats-officedocument.themeOverride+xml"/>
  <Override PartName="/ppt/theme/themeOverride44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Override22.xml" ContentType="application/vnd.openxmlformats-officedocument.themeOverride+xml"/>
  <Override PartName="/ppt/theme/themeOverride33.xml" ContentType="application/vnd.openxmlformats-officedocument.themeOverride+xml"/>
  <Override PartName="/ppt/theme/themeOverride51.xml" ContentType="application/vnd.openxmlformats-officedocument.themeOverr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4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271" r:id="rId24"/>
    <p:sldId id="272" r:id="rId25"/>
    <p:sldId id="273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4" r:id="rId37"/>
    <p:sldId id="315" r:id="rId38"/>
    <p:sldId id="316" r:id="rId39"/>
    <p:sldId id="344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30" r:id="rId57"/>
    <p:sldId id="331" r:id="rId58"/>
    <p:sldId id="332" r:id="rId59"/>
    <p:sldId id="320" r:id="rId60"/>
    <p:sldId id="321" r:id="rId61"/>
    <p:sldId id="322" r:id="rId62"/>
    <p:sldId id="323" r:id="rId63"/>
    <p:sldId id="334" r:id="rId64"/>
  </p:sldIdLst>
  <p:sldSz cx="9144000" cy="6858000" type="screen4x3"/>
  <p:notesSz cx="10234613" cy="70993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1243B78-5B4E-43AF-9FC0-92E4A6F276B6}" type="datetimeFigureOut">
              <a:rPr lang="es-ES" smtClean="0"/>
              <a:pPr/>
              <a:t>08/04/2012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797246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E35713A-88B8-48E5-BCCD-BD53E7C7F7C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1736625-840F-4F26-BA24-21B5C3974543}" type="datetimeFigureOut">
              <a:rPr lang="es-ES" smtClean="0"/>
              <a:pPr/>
              <a:t>08/04/2012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2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797246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207C239-2F05-46A4-B4F6-0CF363B73E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9ED51D-F6CE-491D-80D5-72EDF2937181}" type="slidenum">
              <a:rPr lang="es-ES" smtClean="0"/>
              <a:pPr/>
              <a:t>42</a:t>
            </a:fld>
            <a:endParaRPr 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59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60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61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62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7C239-2F05-46A4-B4F6-0CF363B73EC7}" type="slidenum">
              <a:rPr lang="es-ES" smtClean="0"/>
              <a:pPr/>
              <a:t>63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726CD-830C-46A3-817C-A1D91A04959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AC942-2F9D-4AE3-AE1A-956A9B50EAE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E31B4-6B9F-4DC4-8399-89F39312143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E6ECD8-DEB5-4BE7-A859-8A156F58280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E8105-2101-4EB4-B77C-B1E2BF57EBF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1F73F-7EAF-4DA4-B4C1-CC87E5080A2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FCB6E-26D6-4859-9B32-3E82DE01A6E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3058A-3E07-4F57-A111-0DF7E40911E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59A4D-46FF-4274-9B95-F92D6C81C10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EA92E-ED48-4C93-8BED-4088157D74F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18DCA-A2FE-4152-87C9-2FCDE6423B6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4230F-581C-441C-93EF-1B37B3442A5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A57559-C8B2-4C2B-BD83-DCA6C6B5152A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9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9.png"/><Relationship Id="rId4" Type="http://schemas.openxmlformats.org/officeDocument/2006/relationships/image" Target="../media/image2.jpeg"/><Relationship Id="rId9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17.x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vmlDrawing" Target="../drawings/vmlDrawing3.vml"/><Relationship Id="rId1" Type="http://schemas.openxmlformats.org/officeDocument/2006/relationships/themeOverride" Target="../theme/themeOverride38.xml"/><Relationship Id="rId6" Type="http://schemas.openxmlformats.org/officeDocument/2006/relationships/image" Target="../media/image56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7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39.xml"/><Relationship Id="rId6" Type="http://schemas.openxmlformats.org/officeDocument/2006/relationships/image" Target="../media/image60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Relationship Id="rId9" Type="http://schemas.openxmlformats.org/officeDocument/2006/relationships/oleObject" Target="../embeddings/oleObject8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vmlDrawing" Target="../drawings/vmlDrawing5.vml"/><Relationship Id="rId1" Type="http://schemas.openxmlformats.org/officeDocument/2006/relationships/themeOverride" Target="../theme/themeOverride40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png"/><Relationship Id="rId2" Type="http://schemas.openxmlformats.org/officeDocument/2006/relationships/vmlDrawing" Target="../drawings/vmlDrawing6.vml"/><Relationship Id="rId1" Type="http://schemas.openxmlformats.org/officeDocument/2006/relationships/themeOverride" Target="../theme/themeOverride4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png"/><Relationship Id="rId2" Type="http://schemas.openxmlformats.org/officeDocument/2006/relationships/vmlDrawing" Target="../drawings/vmlDrawing7.vml"/><Relationship Id="rId1" Type="http://schemas.openxmlformats.org/officeDocument/2006/relationships/themeOverride" Target="../theme/themeOverride4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2.bin"/><Relationship Id="rId2" Type="http://schemas.openxmlformats.org/officeDocument/2006/relationships/vmlDrawing" Target="../drawings/vmlDrawing8.vml"/><Relationship Id="rId1" Type="http://schemas.openxmlformats.org/officeDocument/2006/relationships/themeOverride" Target="../theme/themeOverride4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2.jpeg"/><Relationship Id="rId9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5.bin"/><Relationship Id="rId2" Type="http://schemas.openxmlformats.org/officeDocument/2006/relationships/vmlDrawing" Target="../drawings/vmlDrawing9.vml"/><Relationship Id="rId1" Type="http://schemas.openxmlformats.org/officeDocument/2006/relationships/themeOverride" Target="../theme/themeOverride44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82.png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7.bin"/><Relationship Id="rId2" Type="http://schemas.openxmlformats.org/officeDocument/2006/relationships/vmlDrawing" Target="../drawings/vmlDrawing10.vml"/><Relationship Id="rId1" Type="http://schemas.openxmlformats.org/officeDocument/2006/relationships/themeOverride" Target="../theme/themeOverride45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86.png"/><Relationship Id="rId4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0.bin"/><Relationship Id="rId2" Type="http://schemas.openxmlformats.org/officeDocument/2006/relationships/vmlDrawing" Target="../drawings/vmlDrawing11.vml"/><Relationship Id="rId1" Type="http://schemas.openxmlformats.org/officeDocument/2006/relationships/themeOverride" Target="../theme/themeOverride46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image" Target="../media/image93.png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22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5.bin"/><Relationship Id="rId2" Type="http://schemas.openxmlformats.org/officeDocument/2006/relationships/vmlDrawing" Target="../drawings/vmlDrawing12.vml"/><Relationship Id="rId1" Type="http://schemas.openxmlformats.org/officeDocument/2006/relationships/themeOverride" Target="../theme/themeOverride4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8.bin"/><Relationship Id="rId2" Type="http://schemas.openxmlformats.org/officeDocument/2006/relationships/vmlDrawing" Target="../drawings/vmlDrawing13.vml"/><Relationship Id="rId1" Type="http://schemas.openxmlformats.org/officeDocument/2006/relationships/themeOverride" Target="../theme/themeOverride48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100.png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9.xml"/><Relationship Id="rId4" Type="http://schemas.openxmlformats.org/officeDocument/2006/relationships/image" Target="../media/image10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30.bin"/><Relationship Id="rId2" Type="http://schemas.openxmlformats.org/officeDocument/2006/relationships/vmlDrawing" Target="../drawings/vmlDrawing14.vml"/><Relationship Id="rId1" Type="http://schemas.openxmlformats.org/officeDocument/2006/relationships/themeOverride" Target="../theme/themeOverride50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104.png"/><Relationship Id="rId4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32.bin"/><Relationship Id="rId2" Type="http://schemas.openxmlformats.org/officeDocument/2006/relationships/vmlDrawing" Target="../drawings/vmlDrawing15.vml"/><Relationship Id="rId1" Type="http://schemas.openxmlformats.org/officeDocument/2006/relationships/themeOverride" Target="../theme/themeOverride51.x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105.png"/><Relationship Id="rId4" Type="http://schemas.openxmlformats.org/officeDocument/2006/relationships/image" Target="../media/image2.jpeg"/><Relationship Id="rId9" Type="http://schemas.openxmlformats.org/officeDocument/2006/relationships/image" Target="../media/image10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2.xml"/><Relationship Id="rId4" Type="http://schemas.openxmlformats.org/officeDocument/2006/relationships/image" Target="../media/image1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3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4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5.xml"/><Relationship Id="rId4" Type="http://schemas.openxmlformats.org/officeDocument/2006/relationships/image" Target="../media/image1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6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8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9.xml"/><Relationship Id="rId5" Type="http://schemas.openxmlformats.org/officeDocument/2006/relationships/image" Target="../media/image122.png"/><Relationship Id="rId4" Type="http://schemas.openxmlformats.org/officeDocument/2006/relationships/image" Target="../media/image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0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LOGO_974X1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42852"/>
            <a:ext cx="8642350" cy="1270000"/>
          </a:xfrm>
          <a:prstGeom prst="rect">
            <a:avLst/>
          </a:prstGeom>
          <a:noFill/>
        </p:spPr>
      </p:pic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533400" y="1928802"/>
            <a:ext cx="7851648" cy="18288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6"/>
                </a:solidFill>
              </a:rPr>
              <a:t>CIRCUITOS ELECTRICOS BASICOS</a:t>
            </a:r>
            <a:endParaRPr lang="es-ES" b="1" dirty="0">
              <a:solidFill>
                <a:schemeClr val="accent6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428596" y="4143380"/>
            <a:ext cx="814393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2 Subtítulo"/>
          <p:cNvSpPr>
            <a:spLocks noGrp="1"/>
          </p:cNvSpPr>
          <p:nvPr>
            <p:ph type="subTitle" idx="1"/>
          </p:nvPr>
        </p:nvSpPr>
        <p:spPr>
          <a:xfrm>
            <a:off x="785786" y="4286256"/>
            <a:ext cx="7854696" cy="1752600"/>
          </a:xfrm>
        </p:spPr>
        <p:txBody>
          <a:bodyPr>
            <a:normAutofit fontScale="92500" lnSpcReduction="20000"/>
          </a:bodyPr>
          <a:lstStyle/>
          <a:p>
            <a:r>
              <a:rPr lang="es-ES" sz="4400" b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CELEC EP TRANSELECTRIC</a:t>
            </a:r>
          </a:p>
          <a:p>
            <a:r>
              <a:rPr lang="es-ES" sz="4400" b="1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SUPERVISION DE OPERACIÓN</a:t>
            </a:r>
          </a:p>
          <a:p>
            <a:pPr algn="r"/>
            <a:endParaRPr lang="es-EC" b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s-EC" b="1" dirty="0" smtClean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s-ES" b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txBody>
          <a:bodyPr/>
          <a:lstStyle/>
          <a:p>
            <a:r>
              <a:rPr lang="es-ES_tradnl" i="1" dirty="0" smtClean="0">
                <a:solidFill>
                  <a:schemeClr val="accent2"/>
                </a:solidFill>
              </a:rPr>
              <a:t>Circuito eléctrico</a:t>
            </a:r>
            <a:endParaRPr lang="es-ES" i="1" dirty="0">
              <a:solidFill>
                <a:schemeClr val="accent2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</a:pPr>
            <a:r>
              <a:rPr lang="es-ES_tradnl" sz="2800" dirty="0"/>
              <a:t>Un circuito eléctrico es un conjunto de elementos conectados entre sí, formando un circuito cerrado, y que permiten la circulación de la corriente a través de ellos.</a:t>
            </a:r>
          </a:p>
          <a:p>
            <a:pPr algn="just">
              <a:lnSpc>
                <a:spcPct val="80000"/>
              </a:lnSpc>
            </a:pPr>
            <a:r>
              <a:rPr lang="es-ES_tradnl" sz="2800" dirty="0"/>
              <a:t>Los componentes de un circuito eléctrico son:</a:t>
            </a:r>
          </a:p>
          <a:p>
            <a:pPr lvl="1" algn="just">
              <a:lnSpc>
                <a:spcPct val="80000"/>
              </a:lnSpc>
            </a:pPr>
            <a:r>
              <a:rPr lang="es-ES_tradnl" sz="2400" dirty="0"/>
              <a:t>Generador</a:t>
            </a:r>
          </a:p>
          <a:p>
            <a:pPr lvl="1" algn="just">
              <a:lnSpc>
                <a:spcPct val="80000"/>
              </a:lnSpc>
            </a:pPr>
            <a:r>
              <a:rPr lang="es-ES_tradnl" sz="2400" dirty="0"/>
              <a:t>Conductores</a:t>
            </a:r>
          </a:p>
          <a:p>
            <a:pPr lvl="1" algn="just">
              <a:lnSpc>
                <a:spcPct val="80000"/>
              </a:lnSpc>
            </a:pPr>
            <a:r>
              <a:rPr lang="es-ES_tradnl" sz="2400" dirty="0"/>
              <a:t>Receptores</a:t>
            </a:r>
          </a:p>
          <a:p>
            <a:pPr lvl="1" algn="just">
              <a:lnSpc>
                <a:spcPct val="80000"/>
              </a:lnSpc>
            </a:pPr>
            <a:r>
              <a:rPr lang="es-ES_tradnl" sz="2400" dirty="0"/>
              <a:t>Elementos de control y maniobra </a:t>
            </a:r>
          </a:p>
          <a:p>
            <a:pPr lvl="1" algn="just">
              <a:lnSpc>
                <a:spcPct val="80000"/>
              </a:lnSpc>
            </a:pPr>
            <a:r>
              <a:rPr lang="es-ES_tradnl" sz="2400" dirty="0"/>
              <a:t>Elementos de protección.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txBody>
          <a:bodyPr/>
          <a:lstStyle/>
          <a:p>
            <a:r>
              <a:rPr lang="es-ES_tradnl" i="1" dirty="0" smtClean="0">
                <a:solidFill>
                  <a:schemeClr val="accent2"/>
                </a:solidFill>
              </a:rPr>
              <a:t>Tipos de Corriente</a:t>
            </a:r>
            <a:endParaRPr lang="es-ES" i="1" dirty="0">
              <a:solidFill>
                <a:schemeClr val="accent2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sz="2800" u="sng" dirty="0"/>
              <a:t>Corriente Continua</a:t>
            </a:r>
            <a:r>
              <a:rPr lang="es-ES_tradnl" sz="2800" dirty="0"/>
              <a:t>: es aquella en la que el sentido del movimiento de los electrones es siempre el mismo.</a:t>
            </a:r>
          </a:p>
          <a:p>
            <a:pPr algn="just">
              <a:buFont typeface="Wingdings" pitchFamily="2" charset="2"/>
              <a:buNone/>
            </a:pPr>
            <a:endParaRPr lang="es-ES_tradnl" sz="2800" dirty="0"/>
          </a:p>
          <a:p>
            <a:pPr algn="just"/>
            <a:r>
              <a:rPr lang="es-ES_tradnl" sz="2800" u="sng" dirty="0"/>
              <a:t>Corriente Alterna</a:t>
            </a:r>
            <a:r>
              <a:rPr lang="es-ES_tradnl" sz="2800" dirty="0"/>
              <a:t>: es aquella en la que </a:t>
            </a:r>
            <a:r>
              <a:rPr lang="es-ES_tradnl" sz="2800" dirty="0" smtClean="0"/>
              <a:t>el </a:t>
            </a:r>
            <a:r>
              <a:rPr lang="es-ES_tradnl" sz="2800" dirty="0"/>
              <a:t>sentido del movimiento de los electrones varia en función del tiempo. Puede ser rectangular, triangular,… pero la más habitual es la </a:t>
            </a:r>
            <a:r>
              <a:rPr lang="es-ES_tradnl" sz="2800" dirty="0" err="1"/>
              <a:t>senoidal</a:t>
            </a:r>
            <a:r>
              <a:rPr lang="es-ES_tradnl" sz="2800" dirty="0"/>
              <a:t>.</a:t>
            </a:r>
            <a:endParaRPr lang="es-ES" sz="2800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 l="56067" b="24651"/>
          <a:stretch>
            <a:fillRect/>
          </a:stretch>
        </p:blipFill>
        <p:spPr bwMode="auto">
          <a:xfrm>
            <a:off x="4355976" y="2492896"/>
            <a:ext cx="12954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5301208"/>
            <a:ext cx="3527425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s-ES_tradnl" i="1" dirty="0" smtClean="0">
                <a:solidFill>
                  <a:schemeClr val="accent2"/>
                </a:solidFill>
              </a:rPr>
              <a:t>Generación Corriente alterna</a:t>
            </a:r>
            <a:endParaRPr lang="es-ES" i="1" dirty="0" smtClean="0">
              <a:solidFill>
                <a:schemeClr val="accent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 algn="just"/>
            <a:r>
              <a:rPr lang="es-ES" dirty="0"/>
              <a:t>Cuando movemos un conductor en el interior de un campo magnético, circula corriente a través de este conductor. </a:t>
            </a:r>
          </a:p>
          <a:p>
            <a:endParaRPr lang="es-ES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3573016"/>
            <a:ext cx="3671888" cy="22352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96752"/>
            <a:ext cx="8229600" cy="5040560"/>
          </a:xfrm>
        </p:spPr>
        <p:txBody>
          <a:bodyPr/>
          <a:lstStyle/>
          <a:p>
            <a:pPr algn="just"/>
            <a:r>
              <a:rPr lang="es-ES" sz="2800" dirty="0"/>
              <a:t>Si en lugar de poner un conductor ponemos una bobina la corriente que circula es mayor.</a:t>
            </a:r>
          </a:p>
          <a:p>
            <a:pPr algn="just">
              <a:buFont typeface="Wingdings" pitchFamily="2" charset="2"/>
              <a:buNone/>
            </a:pPr>
            <a:endParaRPr lang="es-ES" sz="2800" dirty="0"/>
          </a:p>
          <a:p>
            <a:pPr algn="just"/>
            <a:r>
              <a:rPr lang="es-ES_tradnl" sz="2800" dirty="0"/>
              <a:t>Al girar la espira experimenta una variación de flujo magnético, produciéndose una fuerza electromotriz inducida y una corriente eléctrica. Esta corriente se verá modificada </a:t>
            </a:r>
            <a:r>
              <a:rPr lang="es-ES" sz="2800" dirty="0"/>
              <a:t>según el ángulo que forman el campo magnético y la bobina. Tomando valores positivos y negativos. (Regla de la mano izquierda).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200" y="1366838"/>
            <a:ext cx="8485188" cy="4124325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/>
          <a:lstStyle/>
          <a:p>
            <a:r>
              <a:rPr lang="es-ES_tradnl" i="1" dirty="0" smtClean="0">
                <a:solidFill>
                  <a:schemeClr val="accent2"/>
                </a:solidFill>
              </a:rPr>
              <a:t>Corriente Alterna (</a:t>
            </a:r>
            <a:r>
              <a:rPr lang="es-ES_tradnl" i="1" dirty="0" err="1" smtClean="0">
                <a:solidFill>
                  <a:schemeClr val="accent2"/>
                </a:solidFill>
              </a:rPr>
              <a:t>senoidal</a:t>
            </a:r>
            <a:r>
              <a:rPr lang="es-ES_tradnl" i="1" dirty="0" smtClean="0">
                <a:solidFill>
                  <a:schemeClr val="accent2"/>
                </a:solidFill>
              </a:rPr>
              <a:t>) </a:t>
            </a:r>
            <a:endParaRPr lang="es-ES" i="1" dirty="0" smtClean="0">
              <a:solidFill>
                <a:schemeClr val="accent2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sz="half" idx="2"/>
          </p:nvPr>
        </p:nvSpPr>
        <p:spPr>
          <a:xfrm>
            <a:off x="539552" y="1700808"/>
            <a:ext cx="4038600" cy="4525962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S_tradnl" sz="2000" i="1" u="sng" dirty="0"/>
              <a:t>Frecuencia</a:t>
            </a:r>
            <a:r>
              <a:rPr lang="es-ES_tradnl" sz="2000" dirty="0"/>
              <a:t>, f, es el número de veces por unidad de tiempo que se modifica el sentido de movimiento de los electrones. (Hz)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>
              <a:lnSpc>
                <a:spcPct val="90000"/>
              </a:lnSpc>
            </a:pPr>
            <a:r>
              <a:rPr lang="es-ES_tradnl" sz="2000" i="1" u="sng" dirty="0"/>
              <a:t>Periodo</a:t>
            </a:r>
            <a:r>
              <a:rPr lang="es-ES_tradnl" sz="2000" dirty="0"/>
              <a:t>, T, es el tiempo que se tarda en realizar un ciclo. (s)</a:t>
            </a:r>
          </a:p>
          <a:p>
            <a:pPr lvl="2" algn="just">
              <a:lnSpc>
                <a:spcPct val="90000"/>
              </a:lnSpc>
              <a:buFont typeface="Wingdings" pitchFamily="2" charset="2"/>
              <a:buNone/>
            </a:pPr>
            <a:r>
              <a:rPr lang="es-ES_tradnl" sz="1600" dirty="0"/>
              <a:t>T=1/f</a:t>
            </a:r>
          </a:p>
          <a:p>
            <a:pPr lvl="2" algn="just">
              <a:lnSpc>
                <a:spcPct val="90000"/>
              </a:lnSpc>
              <a:buFont typeface="Wingdings" pitchFamily="2" charset="2"/>
              <a:buNone/>
            </a:pPr>
            <a:endParaRPr lang="es-ES_tradnl" sz="1600" dirty="0"/>
          </a:p>
          <a:p>
            <a:pPr algn="just">
              <a:lnSpc>
                <a:spcPct val="90000"/>
              </a:lnSpc>
            </a:pPr>
            <a:r>
              <a:rPr lang="es-ES_tradnl" sz="2000" i="1" u="sng" dirty="0"/>
              <a:t>Velocidad angular</a:t>
            </a:r>
            <a:r>
              <a:rPr lang="es-ES_tradnl" sz="2000" dirty="0"/>
              <a:t>, </a:t>
            </a:r>
            <a:r>
              <a:rPr lang="es-ES_tradnl" sz="2000" dirty="0">
                <a:sym typeface="Symbol" pitchFamily="18" charset="2"/>
              </a:rPr>
              <a:t>, velocidad de giro del inducido en el alternador.</a:t>
            </a:r>
          </a:p>
          <a:p>
            <a:pPr lvl="1" algn="just">
              <a:lnSpc>
                <a:spcPct val="90000"/>
              </a:lnSpc>
              <a:buFontTx/>
              <a:buNone/>
            </a:pPr>
            <a:r>
              <a:rPr lang="es-ES_tradnl" sz="1800" dirty="0">
                <a:sym typeface="Symbol" pitchFamily="18" charset="2"/>
              </a:rPr>
              <a:t>	 =2</a:t>
            </a:r>
            <a:r>
              <a:rPr lang="el-GR" sz="1800" dirty="0">
                <a:sym typeface="Symbol" pitchFamily="18" charset="2"/>
              </a:rPr>
              <a:t>π</a:t>
            </a:r>
            <a:r>
              <a:rPr lang="es-ES_tradnl" sz="1800" dirty="0">
                <a:sym typeface="Symbol" pitchFamily="18" charset="2"/>
              </a:rPr>
              <a:t>·f</a:t>
            </a:r>
            <a:endParaRPr lang="el-GR" sz="1800" dirty="0">
              <a:sym typeface="Symbol" pitchFamily="18" charset="2"/>
            </a:endParaRP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683568" y="5805264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800" dirty="0"/>
              <a:t>* Vamos a estudiar la CA </a:t>
            </a:r>
            <a:r>
              <a:rPr lang="es-ES_tradnl" sz="1800" dirty="0" err="1"/>
              <a:t>senoidal</a:t>
            </a:r>
            <a:r>
              <a:rPr lang="es-ES_tradnl" sz="1800" dirty="0"/>
              <a:t>; cuya variación viene dada por la función trigonométrica.  </a:t>
            </a:r>
            <a:endParaRPr lang="es-ES" sz="1800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716463" y="2059610"/>
            <a:ext cx="4038600" cy="3232492"/>
          </a:xfr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3" name="Rectangle 7"/>
          <p:cNvSpPr>
            <a:spLocks noGrp="1" noChangeArrowheads="1"/>
          </p:cNvSpPr>
          <p:nvPr>
            <p:ph idx="1"/>
          </p:nvPr>
        </p:nvSpPr>
        <p:spPr>
          <a:xfrm>
            <a:off x="323528" y="836712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ES_tradnl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Valores instantáneos:</a:t>
            </a:r>
            <a:r>
              <a:rPr lang="es-ES_tradnl" sz="2000" dirty="0"/>
              <a:t> </a:t>
            </a:r>
            <a:r>
              <a:rPr lang="es-ES_tradnl" sz="1800" dirty="0"/>
              <a:t>varían en función del tiempo.</a:t>
            </a:r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endParaRPr lang="es-ES_tradnl" sz="1800" dirty="0"/>
          </a:p>
          <a:p>
            <a:pPr>
              <a:buFont typeface="Wingdings" pitchFamily="2" charset="2"/>
              <a:buNone/>
            </a:pPr>
            <a:r>
              <a:rPr lang="es-ES_tradnl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Valores eficaces: </a:t>
            </a:r>
            <a:r>
              <a:rPr lang="es-ES_tradnl" sz="1800" dirty="0"/>
              <a:t>aquel valor que debería tener una CC para producir la misma energía en las mismas condiciones.  Es aprox. el 70% del valor máximo.</a:t>
            </a:r>
            <a:endParaRPr lang="es-ES" dirty="0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611188" y="549275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1800"/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 cstate="print"/>
          <a:srcRect l="7640" t="35522" r="22391" b="30310"/>
          <a:stretch>
            <a:fillRect/>
          </a:stretch>
        </p:blipFill>
        <p:spPr bwMode="auto">
          <a:xfrm>
            <a:off x="2051720" y="1556792"/>
            <a:ext cx="4608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5" cstate="print"/>
          <a:srcRect l="8255" t="39876" r="22057" b="32097"/>
          <a:stretch>
            <a:fillRect/>
          </a:stretch>
        </p:blipFill>
        <p:spPr bwMode="auto">
          <a:xfrm>
            <a:off x="1979712" y="5157192"/>
            <a:ext cx="424815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3200" i="1" dirty="0" smtClean="0">
                <a:solidFill>
                  <a:schemeClr val="accent2"/>
                </a:solidFill>
              </a:rPr>
              <a:t>Elementos pasivos de un circuito eléctrico</a:t>
            </a:r>
            <a:endParaRPr lang="es-ES" sz="3200" i="1" dirty="0" smtClean="0">
              <a:solidFill>
                <a:schemeClr val="accent2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</a:pPr>
            <a:r>
              <a:rPr lang="es-ES_tradnl" sz="2800" i="1" u="sng" dirty="0"/>
              <a:t>Resistencias</a:t>
            </a:r>
            <a:r>
              <a:rPr lang="es-ES_tradnl" sz="2800" dirty="0"/>
              <a:t>: su función es la oposición al paso de la corriente eléctrica.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es-ES_tradnl" sz="2800" dirty="0"/>
          </a:p>
          <a:p>
            <a:pPr algn="just">
              <a:lnSpc>
                <a:spcPct val="80000"/>
              </a:lnSpc>
            </a:pPr>
            <a:r>
              <a:rPr lang="es-ES_tradnl" sz="2800" i="1" u="sng" dirty="0"/>
              <a:t>Condensadores</a:t>
            </a:r>
            <a:r>
              <a:rPr lang="es-ES_tradnl" sz="2800" dirty="0"/>
              <a:t>: dispositivo capaz de almacenar carga eléctrica en superficies relativamente pequeñas.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es-ES_tradnl" sz="2800" dirty="0"/>
              <a:t>		</a:t>
            </a:r>
            <a:r>
              <a:rPr lang="es-ES_tradnl" sz="2000" dirty="0"/>
              <a:t>Carga almacenada Q=C·V</a:t>
            </a:r>
            <a:endParaRPr lang="es-ES_tradnl" sz="2800" dirty="0"/>
          </a:p>
          <a:p>
            <a:pPr algn="just">
              <a:lnSpc>
                <a:spcPct val="80000"/>
              </a:lnSpc>
            </a:pPr>
            <a:r>
              <a:rPr lang="es-ES_tradnl" sz="2800" i="1" u="sng" dirty="0"/>
              <a:t>Bobinas</a:t>
            </a:r>
            <a:r>
              <a:rPr lang="es-ES_tradnl" sz="2800" dirty="0"/>
              <a:t> (o autoinducción): consiste en un conductor arrollado en espiral sobre en núcleo neutro, frecuentemente de material magnético.</a:t>
            </a:r>
            <a:endParaRPr lang="es-ES" sz="2800" dirty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060848"/>
            <a:ext cx="11620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3573016"/>
            <a:ext cx="12477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573016"/>
            <a:ext cx="936625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5445224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/>
          <a:lstStyle/>
          <a:p>
            <a:r>
              <a:rPr lang="es-ES_tradnl" sz="3200" i="1" dirty="0" smtClean="0">
                <a:solidFill>
                  <a:schemeClr val="accent2"/>
                </a:solidFill>
              </a:rPr>
              <a:t>Resistencias que introducen los componentes pasivos a un circuito</a:t>
            </a:r>
            <a:endParaRPr lang="es-ES" sz="3200" i="1" dirty="0" smtClean="0">
              <a:solidFill>
                <a:schemeClr val="accent2"/>
              </a:solidFill>
            </a:endParaRPr>
          </a:p>
        </p:txBody>
      </p:sp>
      <p:pic>
        <p:nvPicPr>
          <p:cNvPr id="6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1497" t="22881" r="25502" b="31044"/>
          <a:stretch>
            <a:fillRect/>
          </a:stretch>
        </p:blipFill>
        <p:spPr>
          <a:xfrm>
            <a:off x="755576" y="1844824"/>
            <a:ext cx="7682155" cy="4493410"/>
          </a:xfr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052736"/>
            <a:ext cx="8229600" cy="774700"/>
          </a:xfrm>
        </p:spPr>
        <p:txBody>
          <a:bodyPr/>
          <a:lstStyle/>
          <a:p>
            <a:pPr algn="just"/>
            <a:r>
              <a:rPr lang="es-ES_tradnl" sz="2400" dirty="0">
                <a:latin typeface="Verdana" pitchFamily="34" charset="0"/>
              </a:rPr>
              <a:t>Pero los condensadores y las bobinas no sólo introducen una resistencia al circuito, también producen otro efecto.</a:t>
            </a:r>
            <a:endParaRPr lang="es-ES" sz="2400" dirty="0">
              <a:latin typeface="Verdana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276872"/>
            <a:ext cx="8229600" cy="4060825"/>
          </a:xfrm>
        </p:spPr>
        <p:txBody>
          <a:bodyPr/>
          <a:lstStyle/>
          <a:p>
            <a:pPr algn="just"/>
            <a:r>
              <a:rPr lang="es-ES_tradnl" sz="2800" u="sng" dirty="0"/>
              <a:t>Condensador</a:t>
            </a:r>
            <a:r>
              <a:rPr lang="es-ES_tradnl" sz="2800" dirty="0"/>
              <a:t>: Produce un desfase en la corriente de 90º, haciendo que la intensidad se adelante respecto a la tensión.</a:t>
            </a:r>
          </a:p>
          <a:p>
            <a:pPr algn="just">
              <a:buFont typeface="Wingdings" pitchFamily="2" charset="2"/>
              <a:buNone/>
            </a:pPr>
            <a:endParaRPr lang="es-ES_tradnl" sz="2800" dirty="0"/>
          </a:p>
          <a:p>
            <a:pPr algn="just"/>
            <a:r>
              <a:rPr lang="es-ES_tradnl" sz="2800" u="sng" dirty="0"/>
              <a:t>Bobina</a:t>
            </a:r>
            <a:r>
              <a:rPr lang="es-ES_tradnl" sz="2800" dirty="0"/>
              <a:t>: Produce un desfase de 90º, haciendo que la intensidad se retrase respecto a la tensión.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12384" t="22881" r="41241" b="62823"/>
          <a:stretch>
            <a:fillRect/>
          </a:stretch>
        </p:blipFill>
        <p:spPr>
          <a:xfrm>
            <a:off x="1331640" y="1340768"/>
            <a:ext cx="6480175" cy="1100137"/>
          </a:xfrm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3568" y="2636912"/>
            <a:ext cx="72009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None/>
            </a:pPr>
            <a:r>
              <a:rPr lang="es-ES_tradnl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El desfase entre la tensión y la intensidad</a:t>
            </a:r>
            <a:r>
              <a:rPr lang="es-ES_tradnl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se puede</a:t>
            </a:r>
            <a:r>
              <a:rPr lang="es-ES_tradnl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deducir de la representación del</a:t>
            </a:r>
            <a:r>
              <a:rPr lang="es-ES_tradnl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Triángulo impedancias: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None/>
            </a:pPr>
            <a:endParaRPr lang="es-ES_tradnl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827584" y="3501008"/>
            <a:ext cx="3888432" cy="1944216"/>
            <a:chOff x="5887" y="2662"/>
            <a:chExt cx="2618" cy="1315"/>
          </a:xfrm>
        </p:grpSpPr>
        <p:sp>
          <p:nvSpPr>
            <p:cNvPr id="18447" name="AutoShape 15"/>
            <p:cNvSpPr>
              <a:spLocks noChangeAspect="1" noChangeArrowheads="1"/>
            </p:cNvSpPr>
            <p:nvPr/>
          </p:nvSpPr>
          <p:spPr bwMode="auto">
            <a:xfrm>
              <a:off x="5887" y="2662"/>
              <a:ext cx="2618" cy="131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6075" y="3601"/>
              <a:ext cx="121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6075" y="3601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7290" y="2944"/>
              <a:ext cx="0" cy="6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451" name="Line 19"/>
            <p:cNvSpPr>
              <a:spLocks noChangeShapeType="1"/>
            </p:cNvSpPr>
            <p:nvPr/>
          </p:nvSpPr>
          <p:spPr bwMode="auto">
            <a:xfrm flipV="1">
              <a:off x="6074" y="2944"/>
              <a:ext cx="1215" cy="6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graphicFrame>
          <p:nvGraphicFramePr>
            <p:cNvPr id="18452" name="Object 20"/>
            <p:cNvGraphicFramePr>
              <a:graphicFrameLocks noChangeAspect="1"/>
            </p:cNvGraphicFramePr>
            <p:nvPr/>
          </p:nvGraphicFramePr>
          <p:xfrm>
            <a:off x="7384" y="3022"/>
            <a:ext cx="841" cy="298"/>
          </p:xfrm>
          <a:graphic>
            <a:graphicData uri="http://schemas.openxmlformats.org/presentationml/2006/ole">
              <p:oleObj spid="_x0000_s1026" name="Ecuación" r:id="rId6" imgW="672840" imgH="228600" progId="Equation.3">
                <p:embed/>
              </p:oleObj>
            </a:graphicData>
          </a:graphic>
        </p:graphicFrame>
        <p:graphicFrame>
          <p:nvGraphicFramePr>
            <p:cNvPr id="18453" name="Object 21"/>
            <p:cNvGraphicFramePr>
              <a:graphicFrameLocks noChangeAspect="1"/>
            </p:cNvGraphicFramePr>
            <p:nvPr/>
          </p:nvGraphicFramePr>
          <p:xfrm>
            <a:off x="6261" y="2925"/>
            <a:ext cx="125" cy="136"/>
          </p:xfrm>
          <a:graphic>
            <a:graphicData uri="http://schemas.openxmlformats.org/presentationml/2006/ole">
              <p:oleObj spid="_x0000_s1027" name="Ecuación" r:id="rId7" imgW="152280" imgH="164880" progId="Equation.3">
                <p:embed/>
              </p:oleObj>
            </a:graphicData>
          </a:graphic>
        </p:graphicFrame>
        <p:graphicFrame>
          <p:nvGraphicFramePr>
            <p:cNvPr id="18454" name="Object 22"/>
            <p:cNvGraphicFramePr>
              <a:graphicFrameLocks noChangeAspect="1"/>
            </p:cNvGraphicFramePr>
            <p:nvPr/>
          </p:nvGraphicFramePr>
          <p:xfrm>
            <a:off x="6448" y="3570"/>
            <a:ext cx="156" cy="156"/>
          </p:xfrm>
          <a:graphic>
            <a:graphicData uri="http://schemas.openxmlformats.org/presentationml/2006/ole">
              <p:oleObj spid="_x0000_s1028" name="Ecuación" r:id="rId8" imgW="203040" imgH="190440" progId="Equation.3">
                <p:embed/>
              </p:oleObj>
            </a:graphicData>
          </a:graphic>
        </p:graphicFrame>
        <p:sp>
          <p:nvSpPr>
            <p:cNvPr id="18455" name="Arc 23"/>
            <p:cNvSpPr>
              <a:spLocks/>
            </p:cNvSpPr>
            <p:nvPr/>
          </p:nvSpPr>
          <p:spPr bwMode="auto">
            <a:xfrm>
              <a:off x="6448" y="3413"/>
              <a:ext cx="94" cy="1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aphicFrame>
          <p:nvGraphicFramePr>
            <p:cNvPr id="18456" name="Object 24"/>
            <p:cNvGraphicFramePr>
              <a:graphicFrameLocks noChangeAspect="1"/>
            </p:cNvGraphicFramePr>
            <p:nvPr/>
          </p:nvGraphicFramePr>
          <p:xfrm>
            <a:off x="6542" y="3413"/>
            <a:ext cx="156" cy="187"/>
          </p:xfrm>
          <a:graphic>
            <a:graphicData uri="http://schemas.openxmlformats.org/presentationml/2006/ole">
              <p:oleObj spid="_x0000_s1029" name="Ecuación" r:id="rId9" imgW="139680" imgH="164880" progId="Equation.3">
                <p:embed/>
              </p:oleObj>
            </a:graphicData>
          </a:graphic>
        </p:graphicFrame>
      </p:grp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4788024" y="3933056"/>
            <a:ext cx="381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None/>
            </a:pPr>
            <a:r>
              <a:rPr lang="es-ES_tradnl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siendo </a:t>
            </a:r>
            <a:r>
              <a:rPr lang="el-GR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φ</a:t>
            </a:r>
            <a:r>
              <a:rPr lang="es-ES_tradnl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el ángulo de desfase</a:t>
            </a:r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96752"/>
            <a:ext cx="8229600" cy="1139825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Energía disipada en forma de calor</a:t>
            </a:r>
            <a:br>
              <a:rPr lang="es-ES_tradnl" sz="4000" i="1" dirty="0" smtClean="0">
                <a:solidFill>
                  <a:schemeClr val="accent2"/>
                </a:solidFill>
              </a:rPr>
            </a:br>
            <a:r>
              <a:rPr lang="es-ES_tradnl" sz="4000" i="1" dirty="0" smtClean="0">
                <a:solidFill>
                  <a:schemeClr val="accent2"/>
                </a:solidFill>
              </a:rPr>
              <a:t>(Efecto Joule)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pic>
        <p:nvPicPr>
          <p:cNvPr id="481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2250" t="22249" r="12500" b="57079"/>
          <a:stretch>
            <a:fillRect/>
          </a:stretch>
        </p:blipFill>
        <p:spPr>
          <a:xfrm>
            <a:off x="251520" y="2636912"/>
            <a:ext cx="8532813" cy="2057400"/>
          </a:xfr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LEY DE OHM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pic>
        <p:nvPicPr>
          <p:cNvPr id="7" name="Picture 12" descr="Imagen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2393370" cy="3751973"/>
          </a:xfrm>
          <a:prstGeom prst="rect">
            <a:avLst/>
          </a:prstGeom>
          <a:noFill/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131840" y="1844824"/>
            <a:ext cx="516255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" sz="3200" dirty="0"/>
              <a:t>Establece una relación entre la</a:t>
            </a:r>
          </a:p>
          <a:p>
            <a:pPr algn="ctr"/>
            <a:r>
              <a:rPr lang="es-ES" sz="32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diferencia de potencial (v)</a:t>
            </a:r>
          </a:p>
          <a:p>
            <a:pPr algn="ctr"/>
            <a:r>
              <a:rPr lang="es-ES" sz="3200" dirty="0"/>
              <a:t>y la</a:t>
            </a:r>
          </a:p>
          <a:p>
            <a:pPr algn="ctr"/>
            <a:r>
              <a:rPr lang="es-ES" sz="32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intensidad de corriente (I)</a:t>
            </a:r>
          </a:p>
          <a:p>
            <a:pPr algn="ctr"/>
            <a:r>
              <a:rPr lang="es-ES" sz="3200" dirty="0"/>
              <a:t>en una</a:t>
            </a:r>
          </a:p>
          <a:p>
            <a:pPr algn="ctr"/>
            <a:r>
              <a:rPr lang="es-ES" sz="32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resistencia (R)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LEY DE OHM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67544" y="1700808"/>
            <a:ext cx="487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" sz="2800" dirty="0"/>
              <a:t>En un conductor recorrido por una corriente eléctrica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1556792"/>
            <a:ext cx="1744662" cy="2376487"/>
          </a:xfrm>
          <a:prstGeom prst="rect">
            <a:avLst/>
          </a:prstGeom>
          <a:noFill/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83568" y="2924944"/>
            <a:ext cx="53911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dirty="0"/>
              <a:t>La </a:t>
            </a:r>
            <a:r>
              <a:rPr lang="es-ES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intensidad de la corriente eléctrica</a:t>
            </a:r>
            <a:r>
              <a:rPr lang="es-ES" sz="2800" dirty="0">
                <a:solidFill>
                  <a:srgbClr val="FF0000"/>
                </a:solidFill>
              </a:rPr>
              <a:t> </a:t>
            </a:r>
            <a:r>
              <a:rPr lang="es-ES" sz="2800" dirty="0"/>
              <a:t>(I) que circula es directamente proporcional a la </a:t>
            </a:r>
            <a:r>
              <a:rPr lang="es-ES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diferencia de potencial </a:t>
            </a:r>
            <a:r>
              <a:rPr lang="es-ES" sz="2800" dirty="0"/>
              <a:t>(V) aplicada e inversamente proporcional a la </a:t>
            </a:r>
            <a:r>
              <a:rPr lang="es-ES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resistencia</a:t>
            </a:r>
            <a:r>
              <a:rPr lang="es-ES" sz="2800" dirty="0">
                <a:solidFill>
                  <a:srgbClr val="FF0000"/>
                </a:solidFill>
              </a:rPr>
              <a:t> </a:t>
            </a:r>
            <a:r>
              <a:rPr lang="es-ES" sz="2800" dirty="0"/>
              <a:t>(R)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149080"/>
            <a:ext cx="22352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LEY DE OHM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1556792"/>
            <a:ext cx="1744662" cy="2376487"/>
          </a:xfrm>
          <a:prstGeom prst="rect">
            <a:avLst/>
          </a:prstGeom>
          <a:noFill/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95536" y="1844824"/>
            <a:ext cx="58293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AR" sz="2800" dirty="0"/>
              <a:t>Un conductor cumple la ley de Ohm si la relación entre </a:t>
            </a:r>
            <a:r>
              <a:rPr lang="es-AR" sz="2800" b="1" dirty="0">
                <a:solidFill>
                  <a:srgbClr val="0070C0"/>
                </a:solidFill>
              </a:rPr>
              <a:t>V</a:t>
            </a:r>
            <a:r>
              <a:rPr lang="es-AR" sz="2800" dirty="0"/>
              <a:t> e </a:t>
            </a:r>
            <a:r>
              <a:rPr lang="es-AR" sz="2800" b="1" dirty="0">
                <a:solidFill>
                  <a:srgbClr val="0070C0"/>
                </a:solidFill>
              </a:rPr>
              <a:t>I</a:t>
            </a:r>
            <a:r>
              <a:rPr lang="es-AR" sz="2800" dirty="0"/>
              <a:t> es CONSTANTE e igual a </a:t>
            </a:r>
            <a:r>
              <a:rPr lang="es-AR" sz="2800" b="1" dirty="0">
                <a:solidFill>
                  <a:srgbClr val="0070C0"/>
                </a:solidFill>
              </a:rPr>
              <a:t>R</a:t>
            </a:r>
            <a:endParaRPr lang="es-ES" sz="2800" b="1" dirty="0">
              <a:solidFill>
                <a:srgbClr val="0070C0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47664" y="3573016"/>
            <a:ext cx="4095750" cy="2133600"/>
            <a:chOff x="2400" y="2316"/>
            <a:chExt cx="2580" cy="1344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20" y="2940"/>
              <a:ext cx="696" cy="648"/>
            </a:xfrm>
            <a:prstGeom prst="rect">
              <a:avLst/>
            </a:prstGeom>
            <a:noFill/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86" y="3006"/>
              <a:ext cx="1020" cy="348"/>
            </a:xfrm>
            <a:prstGeom prst="rect">
              <a:avLst/>
            </a:prstGeom>
            <a:noFill/>
          </p:spPr>
        </p:pic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2556" y="2412"/>
              <a:ext cx="229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AR" sz="2800"/>
                <a:t>de la relación anterior</a:t>
              </a:r>
              <a:endParaRPr lang="es-ES" sz="2800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400" y="2316"/>
              <a:ext cx="2580" cy="1344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2400" y="2820"/>
              <a:ext cx="258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4365104"/>
            <a:ext cx="1343025" cy="10287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LEY DE OHM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1556792"/>
            <a:ext cx="1744662" cy="2376487"/>
          </a:xfrm>
          <a:prstGeom prst="rect">
            <a:avLst/>
          </a:prstGeom>
          <a:noFill/>
        </p:spPr>
      </p:pic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899592" y="1700808"/>
            <a:ext cx="49149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200" dirty="0"/>
              <a:t>La </a:t>
            </a:r>
            <a:r>
              <a:rPr lang="es-ES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intensidad de la corriente eléctrica </a:t>
            </a:r>
            <a:r>
              <a:rPr lang="es-ES" sz="3200" dirty="0"/>
              <a:t>que circula por un dispositivo es directamente proporcional a la </a:t>
            </a:r>
            <a:r>
              <a:rPr lang="es-ES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diferencia de potencial </a:t>
            </a:r>
            <a:r>
              <a:rPr lang="es-ES" sz="3200" dirty="0"/>
              <a:t>aplicada e inversamente proporcional a la </a:t>
            </a:r>
            <a:r>
              <a:rPr lang="es-ES" sz="28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resistencia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077072"/>
            <a:ext cx="2292102" cy="169904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208823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i="1" dirty="0" smtClean="0">
                <a:solidFill>
                  <a:schemeClr val="accent2"/>
                </a:solidFill>
              </a:rPr>
              <a:t>REDUCCION DE CIRCUITOS</a:t>
            </a:r>
            <a:r>
              <a:rPr lang="es-MX" sz="4400" dirty="0" smtClean="0"/>
              <a:t/>
            </a:r>
            <a:br>
              <a:rPr lang="es-MX" sz="4400" dirty="0" smtClean="0"/>
            </a:br>
            <a:r>
              <a:rPr lang="es-MX" sz="3600" i="1" dirty="0" smtClean="0">
                <a:solidFill>
                  <a:schemeClr val="accent2"/>
                </a:solidFill>
              </a:rPr>
              <a:t>CIRCUITOS EN SERIE</a:t>
            </a:r>
            <a:br>
              <a:rPr lang="es-MX" sz="3600" i="1" dirty="0" smtClean="0">
                <a:solidFill>
                  <a:schemeClr val="accent2"/>
                </a:solidFill>
              </a:rPr>
            </a:br>
            <a:r>
              <a:rPr lang="es-MX" sz="4400" dirty="0" smtClean="0"/>
              <a:t/>
            </a:r>
            <a:br>
              <a:rPr lang="es-MX" sz="4400" dirty="0" smtClean="0"/>
            </a:br>
            <a:r>
              <a:rPr lang="es-MX" sz="3200" i="1" dirty="0" smtClean="0">
                <a:solidFill>
                  <a:schemeClr val="accent2"/>
                </a:solidFill>
              </a:rPr>
              <a:t>CARACTERISTICAS</a:t>
            </a:r>
            <a:endParaRPr lang="es-ES" sz="3600" i="1" dirty="0" smtClean="0">
              <a:solidFill>
                <a:schemeClr val="accent2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2996952"/>
            <a:ext cx="7772400" cy="91440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400" dirty="0" smtClean="0"/>
              <a:t>La corriente es constante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400" dirty="0" smtClean="0"/>
              <a:t>El voltaje es la suma de los voltajes en cada una de las resistencias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400" dirty="0" smtClean="0"/>
              <a:t>La resistencia equivalente resulta de la suma de las resistencias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s-MX" dirty="0" smtClean="0"/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MX" dirty="0" err="1" smtClean="0"/>
              <a:t>R</a:t>
            </a:r>
            <a:r>
              <a:rPr lang="es-MX" b="1" baseline="-25000" dirty="0" err="1" smtClean="0"/>
              <a:t>eq</a:t>
            </a:r>
            <a:r>
              <a:rPr lang="es-MX" dirty="0" smtClean="0"/>
              <a:t>= R</a:t>
            </a:r>
            <a:r>
              <a:rPr lang="es-MX" b="1" baseline="-25000" dirty="0" smtClean="0"/>
              <a:t>1</a:t>
            </a:r>
            <a:r>
              <a:rPr lang="es-MX" dirty="0" smtClean="0"/>
              <a:t>+R</a:t>
            </a:r>
            <a:r>
              <a:rPr lang="es-MX" b="1" baseline="-25000" dirty="0" smtClean="0"/>
              <a:t>2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1700213"/>
            <a:ext cx="3024187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SERIE 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3860800"/>
            <a:ext cx="3024187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6" cstate="print"/>
          <a:srcRect r="6517"/>
          <a:stretch>
            <a:fillRect/>
          </a:stretch>
        </p:blipFill>
        <p:spPr bwMode="auto">
          <a:xfrm>
            <a:off x="5076825" y="4005263"/>
            <a:ext cx="30972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Line 6"/>
          <p:cNvSpPr>
            <a:spLocks noChangeShapeType="1"/>
          </p:cNvSpPr>
          <p:nvPr/>
        </p:nvSpPr>
        <p:spPr bwMode="auto">
          <a:xfrm>
            <a:off x="3995738" y="4868863"/>
            <a:ext cx="792162" cy="0"/>
          </a:xfrm>
          <a:prstGeom prst="line">
            <a:avLst/>
          </a:prstGeom>
          <a:noFill/>
          <a:ln w="57150">
            <a:solidFill>
              <a:srgbClr val="8C401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0726" name="Line 7"/>
          <p:cNvSpPr>
            <a:spLocks noChangeShapeType="1"/>
          </p:cNvSpPr>
          <p:nvPr/>
        </p:nvSpPr>
        <p:spPr bwMode="auto">
          <a:xfrm>
            <a:off x="3995738" y="2708275"/>
            <a:ext cx="792162" cy="0"/>
          </a:xfrm>
          <a:prstGeom prst="line">
            <a:avLst/>
          </a:prstGeom>
          <a:noFill/>
          <a:ln w="57150">
            <a:solidFill>
              <a:srgbClr val="8C401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pic>
        <p:nvPicPr>
          <p:cNvPr id="30727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825" y="1700213"/>
            <a:ext cx="31146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611560" y="764704"/>
            <a:ext cx="7772400" cy="18288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s-MX" sz="44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CIRCUITOS EN SERIE</a:t>
            </a:r>
            <a:r>
              <a:rPr lang="es-MX" sz="4400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s-MX" sz="4400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es-ES" sz="4400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828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MX" i="1" kern="1200" dirty="0" smtClean="0">
                <a:solidFill>
                  <a:schemeClr val="accent2"/>
                </a:solidFill>
              </a:rPr>
              <a:t>CIRCUITOS EN PARALELO</a:t>
            </a:r>
            <a:br>
              <a:rPr lang="es-MX" i="1" kern="1200" dirty="0" smtClean="0">
                <a:solidFill>
                  <a:schemeClr val="accent2"/>
                </a:solidFill>
              </a:rPr>
            </a:br>
            <a:r>
              <a:rPr lang="es-MX" i="1" kern="1200" dirty="0" smtClean="0">
                <a:solidFill>
                  <a:schemeClr val="accent2"/>
                </a:solidFill>
              </a:rPr>
              <a:t/>
            </a:r>
            <a:br>
              <a:rPr lang="es-MX" i="1" kern="1200" dirty="0" smtClean="0">
                <a:solidFill>
                  <a:schemeClr val="accent2"/>
                </a:solidFill>
              </a:rPr>
            </a:br>
            <a:r>
              <a:rPr lang="es-MX" sz="3600" i="1" kern="1200" dirty="0" smtClean="0">
                <a:solidFill>
                  <a:schemeClr val="accent2"/>
                </a:solidFill>
              </a:rPr>
              <a:t>CARACTERISTICAS</a:t>
            </a:r>
            <a:endParaRPr lang="es-ES" i="1" kern="1200" dirty="0">
              <a:solidFill>
                <a:schemeClr val="accent2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2924944"/>
            <a:ext cx="7772400" cy="91440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400" dirty="0" smtClean="0"/>
              <a:t>El voltaje es constante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400" dirty="0" smtClean="0"/>
              <a:t>La corriente es la suma de las corrientes  en cada una de las resistencias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400" dirty="0" smtClean="0"/>
              <a:t>El inverso de la resistencia equivalente resulta de la suma del inverso de las resistencias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67744" y="5013176"/>
          <a:ext cx="4464050" cy="1046162"/>
        </p:xfrm>
        <a:graphic>
          <a:graphicData uri="http://schemas.openxmlformats.org/presentationml/2006/ole">
            <p:oleObj spid="_x0000_s74754" name="Ecuación" r:id="rId5" imgW="1841400" imgH="431640" progId="Equation.3">
              <p:embed/>
            </p:oleObj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989138"/>
            <a:ext cx="2808287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437063"/>
            <a:ext cx="28956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1989138"/>
            <a:ext cx="2881312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363" y="4437063"/>
            <a:ext cx="2879725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851275" y="2924175"/>
            <a:ext cx="792163" cy="0"/>
          </a:xfrm>
          <a:prstGeom prst="line">
            <a:avLst/>
          </a:prstGeom>
          <a:noFill/>
          <a:ln w="57150">
            <a:solidFill>
              <a:srgbClr val="8C401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3924300" y="5300663"/>
            <a:ext cx="792163" cy="0"/>
          </a:xfrm>
          <a:prstGeom prst="line">
            <a:avLst/>
          </a:prstGeom>
          <a:noFill/>
          <a:ln w="57150">
            <a:solidFill>
              <a:srgbClr val="8C401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57188" y="500063"/>
            <a:ext cx="8358187" cy="1257300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es-MX" sz="4400" i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CIRCUITOS EN PARALELO</a:t>
            </a:r>
            <a:endParaRPr lang="es-ES" sz="4400" i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i="1" kern="1200" dirty="0" smtClean="0">
                <a:solidFill>
                  <a:schemeClr val="accent2"/>
                </a:solidFill>
              </a:rPr>
              <a:t>CIRCUITO MIXTO</a:t>
            </a:r>
            <a:endParaRPr lang="es-ES" i="1" kern="1200" dirty="0" smtClean="0">
              <a:solidFill>
                <a:schemeClr val="accent2"/>
              </a:solidFill>
            </a:endParaRPr>
          </a:p>
        </p:txBody>
      </p:sp>
      <p:pic>
        <p:nvPicPr>
          <p:cNvPr id="32771" name="Picture 4" descr="CIRCUITO 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lum bright="-30000" contrast="72000"/>
          </a:blip>
          <a:stretch>
            <a:fillRect/>
          </a:stretch>
        </p:blipFill>
        <p:spPr>
          <a:xfrm>
            <a:off x="1331640" y="1628800"/>
            <a:ext cx="6264696" cy="2950657"/>
          </a:xfrm>
          <a:noFill/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5536" y="5013176"/>
            <a:ext cx="8218487" cy="1041400"/>
          </a:xfrm>
        </p:spPr>
        <p:txBody>
          <a:bodyPr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MX" sz="2200" dirty="0" smtClean="0"/>
              <a:t>Más adelante analizaremos el circuito, para lo cual empezaremos por simplificarlo encontrando las resistencias equivalentes en cada caso</a:t>
            </a:r>
            <a:endParaRPr lang="es-ES" sz="220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Triángulo de Potencias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Multiplicando el triángulo de impedancias por I</a:t>
            </a:r>
            <a:r>
              <a:rPr lang="es-ES_tradnl" baseline="30000" dirty="0"/>
              <a:t>2</a:t>
            </a:r>
            <a:r>
              <a:rPr lang="es-ES_tradnl" dirty="0"/>
              <a:t>, obtenemos el </a:t>
            </a:r>
            <a:r>
              <a:rPr lang="es-ES_tradnl" i="1" u="sng" dirty="0"/>
              <a:t>triángulo de potencias</a:t>
            </a:r>
            <a:r>
              <a:rPr lang="es-ES_tradnl" dirty="0"/>
              <a:t>.</a:t>
            </a:r>
            <a:endParaRPr lang="es-ES" dirty="0"/>
          </a:p>
        </p:txBody>
      </p:sp>
      <p:pic>
        <p:nvPicPr>
          <p:cNvPr id="49211" name="Picture 59"/>
          <p:cNvPicPr>
            <a:picLocks noChangeAspect="1" noChangeArrowheads="1"/>
          </p:cNvPicPr>
          <p:nvPr/>
        </p:nvPicPr>
        <p:blipFill>
          <a:blip r:embed="rId4" cstate="print"/>
          <a:srcRect l="35466" t="45769" r="35027" b="33920"/>
          <a:stretch>
            <a:fillRect/>
          </a:stretch>
        </p:blipFill>
        <p:spPr bwMode="auto">
          <a:xfrm>
            <a:off x="467544" y="3140968"/>
            <a:ext cx="470805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213" name="Text Box 61"/>
          <p:cNvSpPr txBox="1">
            <a:spLocks noChangeArrowheads="1"/>
          </p:cNvSpPr>
          <p:nvPr/>
        </p:nvSpPr>
        <p:spPr bwMode="auto">
          <a:xfrm>
            <a:off x="5436096" y="3789040"/>
            <a:ext cx="30963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/>
              <a:t>P: potencia activa (W)</a:t>
            </a:r>
          </a:p>
          <a:p>
            <a:pPr>
              <a:spcBef>
                <a:spcPct val="50000"/>
              </a:spcBef>
            </a:pPr>
            <a:r>
              <a:rPr lang="es-ES_tradnl" dirty="0"/>
              <a:t>Q: potencia reactiva (</a:t>
            </a:r>
            <a:r>
              <a:rPr lang="es-ES_tradnl" dirty="0" err="1"/>
              <a:t>VAr</a:t>
            </a:r>
            <a:r>
              <a:rPr lang="es-ES_tradnl" dirty="0"/>
              <a:t>)</a:t>
            </a:r>
          </a:p>
          <a:p>
            <a:pPr>
              <a:spcBef>
                <a:spcPct val="50000"/>
              </a:spcBef>
            </a:pPr>
            <a:r>
              <a:rPr lang="es-ES_tradnl" dirty="0"/>
              <a:t>S: potencia aparente (VA)</a:t>
            </a:r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1806" t="22664" r="33064" b="61737"/>
          <a:stretch>
            <a:fillRect/>
          </a:stretch>
        </p:blipFill>
        <p:spPr>
          <a:xfrm>
            <a:off x="1403648" y="1124744"/>
            <a:ext cx="5976938" cy="1223962"/>
          </a:xfrm>
        </p:spPr>
      </p:pic>
      <p:pic>
        <p:nvPicPr>
          <p:cNvPr id="50202" name="Picture 26"/>
          <p:cNvPicPr>
            <a:picLocks noChangeAspect="1" noChangeArrowheads="1"/>
          </p:cNvPicPr>
          <p:nvPr/>
        </p:nvPicPr>
        <p:blipFill>
          <a:blip r:embed="rId4" cstate="print"/>
          <a:srcRect l="11806" t="40082" r="33951" b="48891"/>
          <a:stretch>
            <a:fillRect/>
          </a:stretch>
        </p:blipFill>
        <p:spPr bwMode="auto">
          <a:xfrm>
            <a:off x="1259632" y="2996952"/>
            <a:ext cx="60499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204" name="Text Box 28"/>
          <p:cNvSpPr txBox="1">
            <a:spLocks noChangeArrowheads="1"/>
          </p:cNvSpPr>
          <p:nvPr/>
        </p:nvSpPr>
        <p:spPr bwMode="auto">
          <a:xfrm>
            <a:off x="827584" y="836712"/>
            <a:ext cx="2520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24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Potencia activa</a:t>
            </a:r>
            <a:endParaRPr lang="es-ES" sz="2400" i="1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0205" name="Text Box 29"/>
          <p:cNvSpPr txBox="1">
            <a:spLocks noChangeArrowheads="1"/>
          </p:cNvSpPr>
          <p:nvPr/>
        </p:nvSpPr>
        <p:spPr bwMode="auto">
          <a:xfrm>
            <a:off x="827584" y="2492896"/>
            <a:ext cx="2951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24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Potencia reactiva</a:t>
            </a:r>
            <a:endParaRPr lang="es-ES" sz="2400" i="1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827584" y="4365104"/>
            <a:ext cx="2951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24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Potencia aparente</a:t>
            </a:r>
            <a:endParaRPr lang="es-ES" sz="2400" i="1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932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4725144"/>
            <a:ext cx="657225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052736"/>
            <a:ext cx="8229600" cy="5294312"/>
          </a:xfrm>
        </p:spPr>
        <p:txBody>
          <a:bodyPr/>
          <a:lstStyle/>
          <a:p>
            <a:pPr algn="just"/>
            <a:r>
              <a:rPr lang="es-ES_tradnl" sz="2800" dirty="0"/>
              <a:t>El factor de potencia, debe ser lo mas próximo a 1. Si se desvía mucho de este valor, la compañía suministradora de energía nos penalizará.</a:t>
            </a:r>
          </a:p>
          <a:p>
            <a:pPr algn="just">
              <a:buFont typeface="Wingdings" pitchFamily="2" charset="2"/>
              <a:buNone/>
            </a:pPr>
            <a:endParaRPr lang="es-ES_tradnl" sz="2800" dirty="0"/>
          </a:p>
          <a:p>
            <a:pPr algn="just"/>
            <a:r>
              <a:rPr lang="es-ES_tradnl" sz="2800" dirty="0"/>
              <a:t>En la industria, con un gran número de motores y por tanto de bobinas, la inductancia es elevada por eso para compensar disponen de condensadores con la única misión de acercar el factor de potencia a la unidad. </a:t>
            </a:r>
            <a:endParaRPr lang="es-E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Cargas Inductivas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628800"/>
            <a:ext cx="7992888" cy="46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Cargas Capacitivas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7992888" cy="469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Diagramas </a:t>
            </a:r>
            <a:r>
              <a:rPr lang="es-ES_tradnl" sz="4000" i="1" dirty="0" err="1" smtClean="0">
                <a:solidFill>
                  <a:schemeClr val="accent2"/>
                </a:solidFill>
              </a:rPr>
              <a:t>Fasoriales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805803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Bajo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793685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Bajo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00808"/>
            <a:ext cx="825814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916832"/>
            <a:ext cx="8588027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801287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772816"/>
            <a:ext cx="825206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844824"/>
            <a:ext cx="630314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844824"/>
            <a:ext cx="776955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484784"/>
            <a:ext cx="770976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509120"/>
            <a:ext cx="2990779" cy="167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700808"/>
            <a:ext cx="743482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Corrección del Factor de Potencia</a:t>
            </a:r>
            <a:endParaRPr lang="es-ES" sz="4000" i="1" dirty="0" smtClean="0">
              <a:solidFill>
                <a:schemeClr val="accent2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s-ES_tradnl" dirty="0"/>
              <a:t>	</a:t>
            </a:r>
            <a:endParaRPr lang="es-E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575" y="1670365"/>
            <a:ext cx="803736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i="1" kern="1200" dirty="0" smtClean="0">
                <a:solidFill>
                  <a:schemeClr val="accent2"/>
                </a:solidFill>
              </a:rPr>
              <a:t>EJERCICIOS RESUELTOS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86970"/>
            <a:ext cx="9144000" cy="4391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2484438" y="686970"/>
            <a:ext cx="3959225" cy="270827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6518850" y="1812508"/>
            <a:ext cx="2555875" cy="316706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B935C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4140200" y="686970"/>
            <a:ext cx="1727200" cy="1844675"/>
          </a:xfrm>
          <a:prstGeom prst="ellipse">
            <a:avLst/>
          </a:prstGeom>
          <a:noFill/>
          <a:ln w="28575">
            <a:solidFill>
              <a:srgbClr val="6699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68108" y="4786593"/>
            <a:ext cx="8572500" cy="1877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MX" sz="2000" b="0" dirty="0" smtClean="0"/>
          </a:p>
          <a:p>
            <a:r>
              <a:rPr lang="es-MX" sz="1600" b="0" dirty="0" smtClean="0"/>
              <a:t>Para </a:t>
            </a:r>
            <a:r>
              <a:rPr lang="es-MX" sz="1600" b="0" dirty="0"/>
              <a:t>este ejercicio vamos a referenciar los diferentes subgrupos de resistencias que forman un tipo especifico de circuito (serie o paralelo).</a:t>
            </a:r>
          </a:p>
          <a:p>
            <a:endParaRPr lang="es-MX" sz="1600" b="0" dirty="0"/>
          </a:p>
          <a:p>
            <a:r>
              <a:rPr lang="es-MX" sz="1600" b="0" dirty="0">
                <a:solidFill>
                  <a:srgbClr val="FF0000"/>
                </a:solidFill>
              </a:rPr>
              <a:t>Req1</a:t>
            </a:r>
            <a:r>
              <a:rPr lang="es-MX" sz="1600" b="0" dirty="0"/>
              <a:t> recuadro de color rojo</a:t>
            </a:r>
          </a:p>
          <a:p>
            <a:r>
              <a:rPr lang="es-MX" sz="1600" b="0" dirty="0">
                <a:solidFill>
                  <a:srgbClr val="6699FF"/>
                </a:solidFill>
              </a:rPr>
              <a:t>Req2</a:t>
            </a:r>
            <a:r>
              <a:rPr lang="es-MX" sz="1600" b="0" dirty="0"/>
              <a:t> circulo de color azul</a:t>
            </a:r>
          </a:p>
          <a:p>
            <a:r>
              <a:rPr lang="es-MX" sz="1600" b="0" dirty="0">
                <a:solidFill>
                  <a:srgbClr val="0B935C"/>
                </a:solidFill>
              </a:rPr>
              <a:t>Req3</a:t>
            </a:r>
            <a:r>
              <a:rPr lang="es-MX" sz="1600" b="0" dirty="0"/>
              <a:t> recuadro de color verde</a:t>
            </a:r>
            <a:endParaRPr lang="es-ES" sz="1600" b="0" dirty="0"/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779912" y="764704"/>
            <a:ext cx="55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MX" sz="1800" dirty="0">
                <a:solidFill>
                  <a:srgbClr val="6699FF"/>
                </a:solidFill>
              </a:rPr>
              <a:t>Req2</a:t>
            </a:r>
            <a:endParaRPr lang="es-ES" sz="1800" dirty="0">
              <a:solidFill>
                <a:srgbClr val="6699FF"/>
              </a:solidFill>
            </a:endParaRP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1835696" y="1052736"/>
            <a:ext cx="55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MX" sz="1800" dirty="0">
                <a:solidFill>
                  <a:srgbClr val="FF0000"/>
                </a:solidFill>
              </a:rPr>
              <a:t>Req1</a:t>
            </a:r>
            <a:endParaRPr lang="es-ES" sz="1800" dirty="0">
              <a:solidFill>
                <a:srgbClr val="FF0000"/>
              </a:solidFill>
            </a:endParaRP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7740352" y="1484784"/>
            <a:ext cx="55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MX" sz="1800" dirty="0">
                <a:solidFill>
                  <a:srgbClr val="0B935C"/>
                </a:solidFill>
              </a:rPr>
              <a:t>Req3</a:t>
            </a:r>
            <a:endParaRPr lang="es-ES" sz="1800" dirty="0">
              <a:solidFill>
                <a:srgbClr val="0B935C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2617788"/>
          <a:ext cx="114300" cy="215900"/>
        </p:xfrm>
        <a:graphic>
          <a:graphicData uri="http://schemas.openxmlformats.org/presentationml/2006/ole">
            <p:oleObj spid="_x0000_s3074" name="Ecuación" r:id="rId5" imgW="114120" imgH="215640" progId="Equation.3">
              <p:embed/>
            </p:oleObj>
          </a:graphicData>
        </a:graphic>
      </p:graphicFrame>
      <p:pic>
        <p:nvPicPr>
          <p:cNvPr id="2052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1547664" y="1124744"/>
            <a:ext cx="6553200" cy="3140075"/>
          </a:xfrm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30153" y="1169042"/>
            <a:ext cx="1295400" cy="962025"/>
            <a:chOff x="2699" y="284"/>
            <a:chExt cx="816" cy="606"/>
          </a:xfrm>
        </p:grpSpPr>
        <p:pic>
          <p:nvPicPr>
            <p:cNvPr id="2059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99" y="284"/>
              <a:ext cx="816" cy="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0" name="Text Box 6"/>
            <p:cNvSpPr txBox="1">
              <a:spLocks noChangeArrowheads="1"/>
            </p:cNvSpPr>
            <p:nvPr/>
          </p:nvSpPr>
          <p:spPr bwMode="auto">
            <a:xfrm>
              <a:off x="2880" y="618"/>
              <a:ext cx="444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000">
                  <a:latin typeface="Arial Unicode MS" pitchFamily="34" charset="-128"/>
                </a:rPr>
                <a:t>4 OHMS</a:t>
              </a:r>
              <a:endParaRPr lang="es-ES" sz="1000">
                <a:latin typeface="Arial Unicode MS" pitchFamily="34" charset="-128"/>
              </a:endParaRPr>
            </a:p>
          </p:txBody>
        </p:sp>
        <p:sp>
          <p:nvSpPr>
            <p:cNvPr id="2061" name="Text Box 7"/>
            <p:cNvSpPr txBox="1">
              <a:spLocks noChangeArrowheads="1"/>
            </p:cNvSpPr>
            <p:nvPr/>
          </p:nvSpPr>
          <p:spPr bwMode="auto">
            <a:xfrm>
              <a:off x="2880" y="482"/>
              <a:ext cx="444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000">
                  <a:latin typeface="Arial Unicode MS" pitchFamily="34" charset="-128"/>
                </a:rPr>
                <a:t>5 OHMS</a:t>
              </a:r>
              <a:endParaRPr lang="es-ES" sz="1000">
                <a:latin typeface="Arial Unicode MS" pitchFamily="34" charset="-128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708400" y="5084763"/>
            <a:ext cx="1008063" cy="395287"/>
            <a:chOff x="2336" y="3203"/>
            <a:chExt cx="635" cy="249"/>
          </a:xfrm>
        </p:grpSpPr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36" y="3203"/>
              <a:ext cx="635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2381" y="3203"/>
              <a:ext cx="5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000">
                  <a:latin typeface="Arial Unicode MS" pitchFamily="34" charset="-128"/>
                </a:rPr>
                <a:t>2.222 OHMS</a:t>
              </a:r>
              <a:endParaRPr lang="es-ES" sz="1000">
                <a:latin typeface="Arial Unicode MS" pitchFamily="34" charset="-128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563888" y="4149080"/>
            <a:ext cx="2160587" cy="1800225"/>
            <a:chOff x="1837" y="2931"/>
            <a:chExt cx="1361" cy="1134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2056" name="Rectangle 12"/>
            <p:cNvSpPr>
              <a:spLocks noChangeArrowheads="1"/>
            </p:cNvSpPr>
            <p:nvPr/>
          </p:nvSpPr>
          <p:spPr bwMode="auto">
            <a:xfrm>
              <a:off x="1837" y="2931"/>
              <a:ext cx="1361" cy="113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aphicFrame>
          <p:nvGraphicFramePr>
            <p:cNvPr id="2051" name="Object 13"/>
            <p:cNvGraphicFramePr>
              <a:graphicFrameLocks noChangeAspect="1"/>
            </p:cNvGraphicFramePr>
            <p:nvPr/>
          </p:nvGraphicFramePr>
          <p:xfrm>
            <a:off x="1973" y="3022"/>
            <a:ext cx="1134" cy="983"/>
          </p:xfrm>
          <a:graphic>
            <a:graphicData uri="http://schemas.openxmlformats.org/presentationml/2006/ole">
              <p:oleObj spid="_x0000_s3075" name="Ecuación" r:id="rId9" imgW="1434960" imgH="1244520" progId="Equation.3">
                <p:embed/>
              </p:oleObj>
            </a:graphicData>
          </a:graphic>
        </p:graphicFrame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-0.33872 0.62986 " pathEditMode="relative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872 0.62986 L -0.07083 0.62986 " pathEditMode="relative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0.30711 2.22222E-6 " pathEditMode="relative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12 1.11111E-6 L 0.08663 -0.6377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5850" y="842830"/>
            <a:ext cx="7200900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8" y="4286250"/>
            <a:ext cx="960437" cy="176371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15125" y="1625468"/>
            <a:ext cx="11398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97225" y="4143375"/>
            <a:ext cx="2160588" cy="2232025"/>
            <a:chOff x="3651" y="2568"/>
            <a:chExt cx="1361" cy="1134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3079" name="Rectangle 6"/>
            <p:cNvSpPr>
              <a:spLocks noChangeArrowheads="1"/>
            </p:cNvSpPr>
            <p:nvPr/>
          </p:nvSpPr>
          <p:spPr bwMode="auto">
            <a:xfrm>
              <a:off x="3651" y="2568"/>
              <a:ext cx="1361" cy="113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3742" y="2795"/>
            <a:ext cx="1179" cy="681"/>
          </p:xfrm>
          <a:graphic>
            <a:graphicData uri="http://schemas.openxmlformats.org/presentationml/2006/ole">
              <p:oleObj spid="_x0000_s4098" name="Ecuación" r:id="rId9" imgW="1143000" imgH="647640" progId="Equation.3">
                <p:embed/>
              </p:oleObj>
            </a:graphicData>
          </a:graphic>
        </p:graphicFrame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58212 0.425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" y="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212 0.42523 L -0.33802 0.42523 " pathEditMode="relative" ptsTypes="AA">
                                      <p:cBhvr>
                                        <p:cTn id="10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06 0.01898 L 0.28941 -0.000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132 -2.22222E-6 L 0.29358 -0.4004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764704"/>
            <a:ext cx="7021513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927685"/>
            <a:ext cx="22320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938" y="5084763"/>
            <a:ext cx="158432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32138" y="4076700"/>
            <a:ext cx="2303462" cy="2232025"/>
            <a:chOff x="1973" y="2659"/>
            <a:chExt cx="1361" cy="1406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4103" name="Rectangle 6"/>
            <p:cNvSpPr>
              <a:spLocks noChangeArrowheads="1"/>
            </p:cNvSpPr>
            <p:nvPr/>
          </p:nvSpPr>
          <p:spPr bwMode="auto">
            <a:xfrm>
              <a:off x="1973" y="2659"/>
              <a:ext cx="1361" cy="14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aphicFrame>
          <p:nvGraphicFramePr>
            <p:cNvPr id="4098" name="Object 7"/>
            <p:cNvGraphicFramePr>
              <a:graphicFrameLocks noChangeAspect="1"/>
            </p:cNvGraphicFramePr>
            <p:nvPr/>
          </p:nvGraphicFramePr>
          <p:xfrm>
            <a:off x="2064" y="2986"/>
            <a:ext cx="1179" cy="752"/>
          </p:xfrm>
          <a:graphic>
            <a:graphicData uri="http://schemas.openxmlformats.org/presentationml/2006/ole">
              <p:oleObj spid="_x0000_s5122" name="Ecuación" r:id="rId8" imgW="1015920" imgH="647640" progId="Equation.3">
                <p:embed/>
              </p:oleObj>
            </a:graphicData>
          </a:graphic>
        </p:graphicFrame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 0.07453 L -0.27969 0.631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69 0.63101 L -0.0118 0.6310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0.25989 -1.48148E-6 " pathEditMode="relative" ptsTypes="AA">
                                      <p:cBhvr>
                                        <p:cTn id="20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989 -3.33333E-6 L -0.0158 -0.6465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-3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5" cstate="print"/>
          <a:srcRect r="11340" b="6564"/>
          <a:stretch>
            <a:fillRect/>
          </a:stretch>
        </p:blipFill>
        <p:spPr bwMode="auto">
          <a:xfrm>
            <a:off x="1361653" y="903725"/>
            <a:ext cx="64801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6340" y="1046600"/>
            <a:ext cx="1584325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938" y="4868863"/>
            <a:ext cx="1439862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87675" y="3786188"/>
            <a:ext cx="2513013" cy="2667000"/>
            <a:chOff x="1973" y="2568"/>
            <a:chExt cx="1451" cy="1406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5127" name="Rectangle 6"/>
            <p:cNvSpPr>
              <a:spLocks noChangeArrowheads="1"/>
            </p:cNvSpPr>
            <p:nvPr/>
          </p:nvSpPr>
          <p:spPr bwMode="auto">
            <a:xfrm>
              <a:off x="1973" y="2568"/>
              <a:ext cx="1451" cy="14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aphicFrame>
          <p:nvGraphicFramePr>
            <p:cNvPr id="5122" name="Object 7"/>
            <p:cNvGraphicFramePr>
              <a:graphicFrameLocks noChangeAspect="1"/>
            </p:cNvGraphicFramePr>
            <p:nvPr/>
          </p:nvGraphicFramePr>
          <p:xfrm>
            <a:off x="2167" y="2659"/>
            <a:ext cx="1064" cy="1225"/>
          </p:xfrm>
          <a:graphic>
            <a:graphicData uri="http://schemas.openxmlformats.org/presentationml/2006/ole">
              <p:oleObj spid="_x0000_s6146" name="Ecuación" r:id="rId8" imgW="1257120" imgH="1447560" progId="Equation.3">
                <p:embed/>
              </p:oleObj>
            </a:graphicData>
          </a:graphic>
        </p:graphicFrame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-0.2283 0.5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3 0.51458 L 0.03941 0.5145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-0.01112 L 0.26805 -0.0013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806 -0.00138 L -0.05503 -0.525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" y="-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6828" y="802990"/>
            <a:ext cx="5761037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6" cstate="print"/>
          <a:srcRect t="4407"/>
          <a:stretch>
            <a:fillRect/>
          </a:stretch>
        </p:blipFill>
        <p:spPr bwMode="auto">
          <a:xfrm>
            <a:off x="5156073" y="1595153"/>
            <a:ext cx="16446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838" y="4508500"/>
            <a:ext cx="10255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07193" y="3705220"/>
            <a:ext cx="2584450" cy="2524125"/>
            <a:chOff x="1882" y="2659"/>
            <a:chExt cx="1451" cy="1406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6151" name="Rectangle 6"/>
            <p:cNvSpPr>
              <a:spLocks noChangeArrowheads="1"/>
            </p:cNvSpPr>
            <p:nvPr/>
          </p:nvSpPr>
          <p:spPr bwMode="auto">
            <a:xfrm>
              <a:off x="1882" y="2659"/>
              <a:ext cx="1451" cy="14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aphicFrame>
          <p:nvGraphicFramePr>
            <p:cNvPr id="6146" name="Object 7"/>
            <p:cNvGraphicFramePr>
              <a:graphicFrameLocks noChangeAspect="1"/>
            </p:cNvGraphicFramePr>
            <p:nvPr/>
          </p:nvGraphicFramePr>
          <p:xfrm>
            <a:off x="2226" y="2750"/>
            <a:ext cx="763" cy="1225"/>
          </p:xfrm>
          <a:graphic>
            <a:graphicData uri="http://schemas.openxmlformats.org/presentationml/2006/ole">
              <p:oleObj spid="_x0000_s7170" name="Ecuación" r:id="rId8" imgW="901440" imgH="1447560" progId="Equation.3">
                <p:embed/>
              </p:oleObj>
            </a:graphicData>
          </a:graphic>
        </p:graphicFrame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47826E-6 L -0.40486 0.44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" y="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486 0.44588 L -0.14496 0.44588 " pathEditMode="relative" ptsTypes="AA">
                                      <p:cBhvr>
                                        <p:cTn id="10" dur="2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8.51064E-7 L 0.25973 8.51064E-7 " pathEditMode="relative" ptsTypes="AA">
                                      <p:cBhvr>
                                        <p:cTn id="20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973 -8.14061E-7 L 0.10938 -0.4458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1125538"/>
            <a:ext cx="18764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575" y="4221163"/>
            <a:ext cx="18192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31840" y="3717032"/>
            <a:ext cx="2800350" cy="2713037"/>
            <a:chOff x="1791" y="2296"/>
            <a:chExt cx="1451" cy="1406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7177" name="Rectangle 6"/>
            <p:cNvSpPr>
              <a:spLocks noChangeArrowheads="1"/>
            </p:cNvSpPr>
            <p:nvPr/>
          </p:nvSpPr>
          <p:spPr bwMode="auto">
            <a:xfrm>
              <a:off x="1791" y="2296"/>
              <a:ext cx="1451" cy="14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902" y="2568"/>
              <a:ext cx="1230" cy="777"/>
              <a:chOff x="1902" y="2568"/>
              <a:chExt cx="1230" cy="777"/>
            </a:xfrm>
            <a:grpFill/>
          </p:grpSpPr>
          <p:graphicFrame>
            <p:nvGraphicFramePr>
              <p:cNvPr id="7170" name="Object 8"/>
              <p:cNvGraphicFramePr>
                <a:graphicFrameLocks noChangeAspect="1"/>
              </p:cNvGraphicFramePr>
              <p:nvPr/>
            </p:nvGraphicFramePr>
            <p:xfrm>
              <a:off x="1973" y="2568"/>
              <a:ext cx="1065" cy="607"/>
            </p:xfrm>
            <a:graphic>
              <a:graphicData uri="http://schemas.openxmlformats.org/presentationml/2006/ole">
                <p:oleObj spid="_x0000_s8194" name="Ecuación" r:id="rId7" imgW="1180800" imgH="672840" progId="Equation.3">
                  <p:embed/>
                </p:oleObj>
              </a:graphicData>
            </a:graphic>
          </p:graphicFrame>
          <p:graphicFrame>
            <p:nvGraphicFramePr>
              <p:cNvPr id="7171" name="Object 9"/>
              <p:cNvGraphicFramePr>
                <a:graphicFrameLocks noChangeAspect="1"/>
              </p:cNvGraphicFramePr>
              <p:nvPr/>
            </p:nvGraphicFramePr>
            <p:xfrm>
              <a:off x="1902" y="3113"/>
              <a:ext cx="1230" cy="232"/>
            </p:xfrm>
            <a:graphic>
              <a:graphicData uri="http://schemas.openxmlformats.org/presentationml/2006/ole">
                <p:oleObj spid="_x0000_s8195" name="Ecuación" r:id="rId8" imgW="939600" imgH="177480" progId="Equation.3">
                  <p:embed/>
                </p:oleObj>
              </a:graphicData>
            </a:graphic>
          </p:graphicFrame>
        </p:grpSp>
      </p:grpSp>
      <p:pic>
        <p:nvPicPr>
          <p:cNvPr id="39946" name="Picture 10"/>
          <p:cNvPicPr>
            <a:picLocks noChangeAspect="1" noChangeArrowheads="1"/>
          </p:cNvPicPr>
          <p:nvPr/>
        </p:nvPicPr>
        <p:blipFill>
          <a:blip r:embed="rId9" cstate="print"/>
          <a:srcRect b="9833"/>
          <a:stretch>
            <a:fillRect/>
          </a:stretch>
        </p:blipFill>
        <p:spPr bwMode="auto">
          <a:xfrm>
            <a:off x="1904971" y="692696"/>
            <a:ext cx="5118001" cy="294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19981E-6 L -0.26771 0.38807 " pathEditMode="relative" ptsTypes="AA">
                                      <p:cBhvr>
                                        <p:cTn id="6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71 0.38807 L -0.02361 0.38807 " pathEditMode="relative" ptsTypes="AA">
                                      <p:cBhvr>
                                        <p:cTn id="10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876E-7 L 0.26771 1.3876E-7 " pathEditMode="relative" ptsTypes="AA">
                                      <p:cBhvr>
                                        <p:cTn id="21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77 1.3876E-7 L -0.00018 -0.43016 " pathEditMode="relative" ptsTypes="AA">
                                      <p:cBhvr>
                                        <p:cTn id="25" dur="2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5" cstate="print"/>
          <a:srcRect r="10056"/>
          <a:stretch>
            <a:fillRect/>
          </a:stretch>
        </p:blipFill>
        <p:spPr bwMode="auto">
          <a:xfrm>
            <a:off x="468313" y="981075"/>
            <a:ext cx="8067675" cy="475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156325" y="1052513"/>
            <a:ext cx="1979613" cy="1943100"/>
            <a:chOff x="930" y="1661"/>
            <a:chExt cx="1769" cy="1814"/>
          </a:xfrm>
        </p:grpSpPr>
        <p:sp>
          <p:nvSpPr>
            <p:cNvPr id="8201" name="AutoShape 4"/>
            <p:cNvSpPr>
              <a:spLocks noChangeArrowheads="1"/>
            </p:cNvSpPr>
            <p:nvPr/>
          </p:nvSpPr>
          <p:spPr bwMode="auto">
            <a:xfrm>
              <a:off x="930" y="1661"/>
              <a:ext cx="1769" cy="1814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202" name="Line 5"/>
            <p:cNvSpPr>
              <a:spLocks noChangeShapeType="1"/>
            </p:cNvSpPr>
            <p:nvPr/>
          </p:nvSpPr>
          <p:spPr bwMode="auto">
            <a:xfrm>
              <a:off x="1292" y="2704"/>
              <a:ext cx="10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20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701" y="2160"/>
              <a:ext cx="229" cy="3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V</a:t>
              </a:r>
            </a:p>
          </p:txBody>
        </p:sp>
        <p:sp>
          <p:nvSpPr>
            <p:cNvPr id="8204" name="Line 7"/>
            <p:cNvSpPr>
              <a:spLocks noChangeShapeType="1"/>
            </p:cNvSpPr>
            <p:nvPr/>
          </p:nvSpPr>
          <p:spPr bwMode="auto">
            <a:xfrm>
              <a:off x="1837" y="2704"/>
              <a:ext cx="0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20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1383" y="2931"/>
              <a:ext cx="91" cy="3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I</a:t>
              </a:r>
            </a:p>
          </p:txBody>
        </p:sp>
        <p:sp>
          <p:nvSpPr>
            <p:cNvPr id="820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2064" y="2931"/>
              <a:ext cx="181" cy="3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R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722938" y="3716338"/>
            <a:ext cx="2736850" cy="1944687"/>
            <a:chOff x="3605" y="2341"/>
            <a:chExt cx="1724" cy="1225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8199" name="Rectangle 11"/>
            <p:cNvSpPr>
              <a:spLocks noChangeArrowheads="1"/>
            </p:cNvSpPr>
            <p:nvPr/>
          </p:nvSpPr>
          <p:spPr bwMode="auto">
            <a:xfrm>
              <a:off x="3605" y="2341"/>
              <a:ext cx="1724" cy="122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3969" y="2659"/>
              <a:ext cx="952" cy="705"/>
              <a:chOff x="3969" y="2659"/>
              <a:chExt cx="952" cy="705"/>
            </a:xfrm>
            <a:grpFill/>
          </p:grpSpPr>
          <p:graphicFrame>
            <p:nvGraphicFramePr>
              <p:cNvPr id="8194" name="Object 13"/>
              <p:cNvGraphicFramePr>
                <a:graphicFrameLocks noChangeAspect="1"/>
              </p:cNvGraphicFramePr>
              <p:nvPr/>
            </p:nvGraphicFramePr>
            <p:xfrm>
              <a:off x="3969" y="2659"/>
              <a:ext cx="908" cy="366"/>
            </p:xfrm>
            <a:graphic>
              <a:graphicData uri="http://schemas.openxmlformats.org/presentationml/2006/ole">
                <p:oleObj spid="_x0000_s9218" name="Ecuación" r:id="rId6" imgW="977760" imgH="393480" progId="Equation.3">
                  <p:embed/>
                </p:oleObj>
              </a:graphicData>
            </a:graphic>
          </p:graphicFrame>
          <p:graphicFrame>
            <p:nvGraphicFramePr>
              <p:cNvPr id="8195" name="Object 14"/>
              <p:cNvGraphicFramePr>
                <a:graphicFrameLocks noChangeAspect="1"/>
              </p:cNvGraphicFramePr>
              <p:nvPr/>
            </p:nvGraphicFramePr>
            <p:xfrm>
              <a:off x="3969" y="3113"/>
              <a:ext cx="952" cy="251"/>
            </p:xfrm>
            <a:graphic>
              <a:graphicData uri="http://schemas.openxmlformats.org/presentationml/2006/ole">
                <p:oleObj spid="_x0000_s9219" name="Ecuación" r:id="rId7" imgW="685800" imgH="177480" progId="Equation.3">
                  <p:embed/>
                </p:oleObj>
              </a:graphicData>
            </a:graphic>
          </p:graphicFrame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648423"/>
            <a:ext cx="7272337" cy="2528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2" name="Rectangle 3"/>
          <p:cNvSpPr>
            <a:spLocks noChangeArrowheads="1"/>
          </p:cNvSpPr>
          <p:nvPr/>
        </p:nvSpPr>
        <p:spPr bwMode="auto">
          <a:xfrm>
            <a:off x="900113" y="4149725"/>
            <a:ext cx="2233612" cy="1655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ph sz="half" idx="4294967295"/>
          </p:nvPr>
        </p:nvGraphicFramePr>
        <p:xfrm>
          <a:off x="1259632" y="4653136"/>
          <a:ext cx="1455738" cy="1008112"/>
        </p:xfrm>
        <a:graphic>
          <a:graphicData uri="http://schemas.openxmlformats.org/presentationml/2006/ole">
            <p:oleObj spid="_x0000_s10242" name="Ecuación" r:id="rId6" imgW="1028520" imgH="685800" progId="Equation.3">
              <p:embed/>
            </p:oleObj>
          </a:graphicData>
        </a:graphic>
      </p:graphicFrame>
      <p:sp>
        <p:nvSpPr>
          <p:cNvPr id="9223" name="Text Box 5"/>
          <p:cNvSpPr txBox="1">
            <a:spLocks noChangeArrowheads="1"/>
          </p:cNvSpPr>
          <p:nvPr/>
        </p:nvSpPr>
        <p:spPr bwMode="auto">
          <a:xfrm>
            <a:off x="900113" y="3303588"/>
            <a:ext cx="7272337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000" b="0"/>
              <a:t>Como la corriente es constante, hallaremos las diferencias de potencial en cada una de las resistencias</a:t>
            </a:r>
            <a:endParaRPr lang="es-ES" sz="2000" b="0"/>
          </a:p>
        </p:txBody>
      </p:sp>
      <p:sp>
        <p:nvSpPr>
          <p:cNvPr id="9224" name="Oval 6"/>
          <p:cNvSpPr>
            <a:spLocks noChangeArrowheads="1"/>
          </p:cNvSpPr>
          <p:nvPr/>
        </p:nvSpPr>
        <p:spPr bwMode="auto">
          <a:xfrm>
            <a:off x="1476375" y="1196975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1</a:t>
            </a:r>
            <a:endParaRPr lang="es-ES" sz="1400" baseline="-25000"/>
          </a:p>
        </p:txBody>
      </p:sp>
      <p:sp>
        <p:nvSpPr>
          <p:cNvPr id="9225" name="Oval 7"/>
          <p:cNvSpPr>
            <a:spLocks noChangeArrowheads="1"/>
          </p:cNvSpPr>
          <p:nvPr/>
        </p:nvSpPr>
        <p:spPr bwMode="auto">
          <a:xfrm>
            <a:off x="1765300" y="4292600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1</a:t>
            </a:r>
            <a:endParaRPr lang="es-ES" sz="1400" baseline="-25000"/>
          </a:p>
        </p:txBody>
      </p:sp>
      <p:sp>
        <p:nvSpPr>
          <p:cNvPr id="9226" name="Rectangle 8"/>
          <p:cNvSpPr>
            <a:spLocks noChangeArrowheads="1"/>
          </p:cNvSpPr>
          <p:nvPr/>
        </p:nvSpPr>
        <p:spPr bwMode="auto">
          <a:xfrm>
            <a:off x="3419475" y="4149725"/>
            <a:ext cx="2233613" cy="1655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9219" name="Object 9"/>
          <p:cNvGraphicFramePr>
            <a:graphicFrameLocks noChangeAspect="1"/>
          </p:cNvGraphicFramePr>
          <p:nvPr/>
        </p:nvGraphicFramePr>
        <p:xfrm>
          <a:off x="3594100" y="4687888"/>
          <a:ext cx="1841500" cy="1047750"/>
        </p:xfrm>
        <a:graphic>
          <a:graphicData uri="http://schemas.openxmlformats.org/presentationml/2006/ole">
            <p:oleObj spid="_x0000_s10243" name="Ecuación" r:id="rId7" imgW="1206360" imgH="685800" progId="Equation.3">
              <p:embed/>
            </p:oleObj>
          </a:graphicData>
        </a:graphic>
      </p:graphicFrame>
      <p:sp>
        <p:nvSpPr>
          <p:cNvPr id="9227" name="Oval 10"/>
          <p:cNvSpPr>
            <a:spLocks noChangeArrowheads="1"/>
          </p:cNvSpPr>
          <p:nvPr/>
        </p:nvSpPr>
        <p:spPr bwMode="auto">
          <a:xfrm>
            <a:off x="4284663" y="4292600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2</a:t>
            </a:r>
            <a:endParaRPr lang="es-ES" sz="1400" baseline="-25000"/>
          </a:p>
        </p:txBody>
      </p:sp>
      <p:sp>
        <p:nvSpPr>
          <p:cNvPr id="9228" name="Oval 11"/>
          <p:cNvSpPr>
            <a:spLocks noChangeArrowheads="1"/>
          </p:cNvSpPr>
          <p:nvPr/>
        </p:nvSpPr>
        <p:spPr bwMode="auto">
          <a:xfrm>
            <a:off x="4284663" y="1268413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2</a:t>
            </a:r>
            <a:endParaRPr lang="es-ES" sz="1400" baseline="-25000"/>
          </a:p>
        </p:txBody>
      </p:sp>
      <p:sp>
        <p:nvSpPr>
          <p:cNvPr id="9229" name="Rectangle 12"/>
          <p:cNvSpPr>
            <a:spLocks noChangeArrowheads="1"/>
          </p:cNvSpPr>
          <p:nvPr/>
        </p:nvSpPr>
        <p:spPr bwMode="auto">
          <a:xfrm>
            <a:off x="5918200" y="4149725"/>
            <a:ext cx="2233613" cy="1655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9220" name="Object 13"/>
          <p:cNvGraphicFramePr>
            <a:graphicFrameLocks noChangeAspect="1"/>
          </p:cNvGraphicFramePr>
          <p:nvPr/>
        </p:nvGraphicFramePr>
        <p:xfrm>
          <a:off x="6127750" y="4687888"/>
          <a:ext cx="1843088" cy="1047750"/>
        </p:xfrm>
        <a:graphic>
          <a:graphicData uri="http://schemas.openxmlformats.org/presentationml/2006/ole">
            <p:oleObj spid="_x0000_s10244" name="Ecuación" r:id="rId8" imgW="1206360" imgH="685800" progId="Equation.3">
              <p:embed/>
            </p:oleObj>
          </a:graphicData>
        </a:graphic>
      </p:graphicFrame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6783388" y="4292600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3</a:t>
            </a:r>
            <a:endParaRPr lang="es-ES" sz="1400" baseline="-25000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7092950" y="2060575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3</a:t>
            </a:r>
            <a:endParaRPr lang="es-ES" sz="1400" baseline="-25000"/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900113" y="5949950"/>
            <a:ext cx="7272337" cy="406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La suma de V</a:t>
            </a:r>
            <a:r>
              <a:rPr lang="es-MX" sz="2000" b="0" baseline="-25000"/>
              <a:t>1</a:t>
            </a:r>
            <a:r>
              <a:rPr lang="es-MX" sz="2000" b="0"/>
              <a:t>+ V</a:t>
            </a:r>
            <a:r>
              <a:rPr lang="es-MX" sz="2000" b="0" baseline="-25000"/>
              <a:t>2</a:t>
            </a:r>
            <a:r>
              <a:rPr lang="es-MX" sz="2000" b="0"/>
              <a:t> + V</a:t>
            </a:r>
            <a:r>
              <a:rPr lang="es-MX" sz="2000" b="0" baseline="-25000"/>
              <a:t>3</a:t>
            </a:r>
            <a:r>
              <a:rPr lang="es-MX" sz="2000" b="0"/>
              <a:t> es igual al voltaje total </a:t>
            </a:r>
            <a:endParaRPr lang="es-ES" sz="2000" b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2"/>
          <p:cNvPicPr>
            <a:picLocks noChangeAspect="1" noChangeArrowheads="1"/>
          </p:cNvPicPr>
          <p:nvPr/>
        </p:nvPicPr>
        <p:blipFill>
          <a:blip r:embed="rId5" cstate="print"/>
          <a:srcRect b="15039"/>
          <a:stretch>
            <a:fillRect/>
          </a:stretch>
        </p:blipFill>
        <p:spPr bwMode="auto">
          <a:xfrm>
            <a:off x="827088" y="660115"/>
            <a:ext cx="7129462" cy="266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9" name="AutoShape 3"/>
          <p:cNvSpPr>
            <a:spLocks noChangeArrowheads="1"/>
          </p:cNvSpPr>
          <p:nvPr/>
        </p:nvSpPr>
        <p:spPr bwMode="auto">
          <a:xfrm>
            <a:off x="2558038" y="673375"/>
            <a:ext cx="3457575" cy="174751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641475" y="1000125"/>
          <a:ext cx="698500" cy="287338"/>
        </p:xfrm>
        <a:graphic>
          <a:graphicData uri="http://schemas.openxmlformats.org/presentationml/2006/ole">
            <p:oleObj spid="_x0000_s11266" name="Ecuación" r:id="rId6" imgW="431640" imgH="177480" progId="Equation.3">
              <p:embed/>
            </p:oleObj>
          </a:graphicData>
        </a:graphic>
      </p:graphicFrame>
      <p:sp>
        <p:nvSpPr>
          <p:cNvPr id="10250" name="AutoShape 5"/>
          <p:cNvSpPr>
            <a:spLocks noChangeArrowheads="1"/>
          </p:cNvSpPr>
          <p:nvPr/>
        </p:nvSpPr>
        <p:spPr bwMode="auto">
          <a:xfrm>
            <a:off x="6227763" y="1341438"/>
            <a:ext cx="1584325" cy="187166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B935C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3924300" y="2420938"/>
          <a:ext cx="719138" cy="296862"/>
        </p:xfrm>
        <a:graphic>
          <a:graphicData uri="http://schemas.openxmlformats.org/presentationml/2006/ole">
            <p:oleObj spid="_x0000_s11267" name="Ecuación" r:id="rId7" imgW="431640" imgH="177480" progId="Equation.3">
              <p:embed/>
            </p:oleObj>
          </a:graphicData>
        </a:graphic>
      </p:graphicFrame>
      <p:graphicFrame>
        <p:nvGraphicFramePr>
          <p:cNvPr id="10244" name="Object 7"/>
          <p:cNvGraphicFramePr>
            <a:graphicFrameLocks noChangeAspect="1"/>
          </p:cNvGraphicFramePr>
          <p:nvPr/>
        </p:nvGraphicFramePr>
        <p:xfrm>
          <a:off x="6659563" y="981075"/>
          <a:ext cx="647700" cy="266700"/>
        </p:xfrm>
        <a:graphic>
          <a:graphicData uri="http://schemas.openxmlformats.org/presentationml/2006/ole">
            <p:oleObj spid="_x0000_s11268" name="Ecuación" r:id="rId8" imgW="431640" imgH="177480" progId="Equation.3">
              <p:embed/>
            </p:oleObj>
          </a:graphicData>
        </a:graphic>
      </p:graphicFrame>
      <p:sp>
        <p:nvSpPr>
          <p:cNvPr id="10251" name="Text Box 8"/>
          <p:cNvSpPr txBox="1">
            <a:spLocks noChangeArrowheads="1"/>
          </p:cNvSpPr>
          <p:nvPr/>
        </p:nvSpPr>
        <p:spPr bwMode="auto">
          <a:xfrm>
            <a:off x="827088" y="3284538"/>
            <a:ext cx="7200900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000" b="0"/>
              <a:t>Como el voltaje es constante en la resistencias 2, por estar en paralelo, por lo que hacemos el calculo de la corriente </a:t>
            </a:r>
            <a:endParaRPr lang="es-ES" sz="2000" b="0"/>
          </a:p>
        </p:txBody>
      </p:sp>
      <p:sp>
        <p:nvSpPr>
          <p:cNvPr id="10252" name="Oval 9"/>
          <p:cNvSpPr>
            <a:spLocks noChangeArrowheads="1"/>
          </p:cNvSpPr>
          <p:nvPr/>
        </p:nvSpPr>
        <p:spPr bwMode="auto">
          <a:xfrm>
            <a:off x="1187450" y="1125538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1</a:t>
            </a:r>
            <a:endParaRPr lang="es-ES" sz="1400" baseline="-25000"/>
          </a:p>
        </p:txBody>
      </p:sp>
      <p:sp>
        <p:nvSpPr>
          <p:cNvPr id="10253" name="Oval 10"/>
          <p:cNvSpPr>
            <a:spLocks noChangeArrowheads="1"/>
          </p:cNvSpPr>
          <p:nvPr/>
        </p:nvSpPr>
        <p:spPr bwMode="auto">
          <a:xfrm>
            <a:off x="3276600" y="2420938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2</a:t>
            </a:r>
            <a:endParaRPr lang="es-ES" sz="1400" baseline="-25000"/>
          </a:p>
        </p:txBody>
      </p:sp>
      <p:sp>
        <p:nvSpPr>
          <p:cNvPr id="10254" name="Oval 11"/>
          <p:cNvSpPr>
            <a:spLocks noChangeArrowheads="1"/>
          </p:cNvSpPr>
          <p:nvPr/>
        </p:nvSpPr>
        <p:spPr bwMode="auto">
          <a:xfrm>
            <a:off x="7308850" y="908050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3</a:t>
            </a:r>
            <a:endParaRPr lang="es-ES" sz="1400" baseline="-25000"/>
          </a:p>
        </p:txBody>
      </p:sp>
      <p:sp>
        <p:nvSpPr>
          <p:cNvPr id="10255" name="Rectangle 12"/>
          <p:cNvSpPr>
            <a:spLocks noChangeArrowheads="1"/>
          </p:cNvSpPr>
          <p:nvPr/>
        </p:nvSpPr>
        <p:spPr bwMode="auto">
          <a:xfrm>
            <a:off x="827088" y="4076700"/>
            <a:ext cx="2233612" cy="151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10245" name="Object 13"/>
          <p:cNvGraphicFramePr>
            <a:graphicFrameLocks noChangeAspect="1"/>
          </p:cNvGraphicFramePr>
          <p:nvPr/>
        </p:nvGraphicFramePr>
        <p:xfrm>
          <a:off x="922338" y="4797425"/>
          <a:ext cx="2114550" cy="611188"/>
        </p:xfrm>
        <a:graphic>
          <a:graphicData uri="http://schemas.openxmlformats.org/presentationml/2006/ole">
            <p:oleObj spid="_x0000_s11269" name="Ecuación" r:id="rId9" imgW="1358640" imgH="393480" progId="Equation.3">
              <p:embed/>
            </p:oleObj>
          </a:graphicData>
        </a:graphic>
      </p:graphicFrame>
      <p:sp>
        <p:nvSpPr>
          <p:cNvPr id="10256" name="Oval 14"/>
          <p:cNvSpPr>
            <a:spLocks noChangeArrowheads="1"/>
          </p:cNvSpPr>
          <p:nvPr/>
        </p:nvSpPr>
        <p:spPr bwMode="auto">
          <a:xfrm>
            <a:off x="1692275" y="4219575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a</a:t>
            </a:r>
            <a:endParaRPr lang="es-ES" sz="1400" baseline="-25000"/>
          </a:p>
        </p:txBody>
      </p:sp>
      <p:sp>
        <p:nvSpPr>
          <p:cNvPr id="10257" name="Oval 15"/>
          <p:cNvSpPr>
            <a:spLocks noChangeArrowheads="1"/>
          </p:cNvSpPr>
          <p:nvPr/>
        </p:nvSpPr>
        <p:spPr bwMode="auto">
          <a:xfrm>
            <a:off x="3500443" y="660115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 dirty="0"/>
              <a:t>a</a:t>
            </a:r>
            <a:endParaRPr lang="es-ES" sz="1400" baseline="-25000" dirty="0"/>
          </a:p>
        </p:txBody>
      </p:sp>
      <p:sp>
        <p:nvSpPr>
          <p:cNvPr id="10258" name="Rectangle 16"/>
          <p:cNvSpPr>
            <a:spLocks noChangeArrowheads="1"/>
          </p:cNvSpPr>
          <p:nvPr/>
        </p:nvSpPr>
        <p:spPr bwMode="auto">
          <a:xfrm>
            <a:off x="3321050" y="4076700"/>
            <a:ext cx="2233613" cy="151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0259" name="Oval 17"/>
          <p:cNvSpPr>
            <a:spLocks noChangeArrowheads="1"/>
          </p:cNvSpPr>
          <p:nvPr/>
        </p:nvSpPr>
        <p:spPr bwMode="auto">
          <a:xfrm>
            <a:off x="4186238" y="4219575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b</a:t>
            </a:r>
            <a:endParaRPr lang="es-ES" sz="1400" baseline="-25000"/>
          </a:p>
        </p:txBody>
      </p:sp>
      <p:sp>
        <p:nvSpPr>
          <p:cNvPr id="10260" name="Oval 18"/>
          <p:cNvSpPr>
            <a:spLocks noChangeArrowheads="1"/>
          </p:cNvSpPr>
          <p:nvPr/>
        </p:nvSpPr>
        <p:spPr bwMode="auto">
          <a:xfrm>
            <a:off x="3500443" y="1163353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b</a:t>
            </a:r>
            <a:endParaRPr lang="es-ES" sz="1400" baseline="-25000"/>
          </a:p>
        </p:txBody>
      </p:sp>
      <p:sp>
        <p:nvSpPr>
          <p:cNvPr id="10261" name="Rectangle 19"/>
          <p:cNvSpPr>
            <a:spLocks noChangeArrowheads="1"/>
          </p:cNvSpPr>
          <p:nvPr/>
        </p:nvSpPr>
        <p:spPr bwMode="auto">
          <a:xfrm>
            <a:off x="5768975" y="4076700"/>
            <a:ext cx="2233613" cy="151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0262" name="Oval 20"/>
          <p:cNvSpPr>
            <a:spLocks noChangeArrowheads="1"/>
          </p:cNvSpPr>
          <p:nvPr/>
        </p:nvSpPr>
        <p:spPr bwMode="auto">
          <a:xfrm>
            <a:off x="6634163" y="4219575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c</a:t>
            </a:r>
            <a:endParaRPr lang="es-ES" sz="1400" baseline="-25000"/>
          </a:p>
        </p:txBody>
      </p:sp>
      <p:sp>
        <p:nvSpPr>
          <p:cNvPr id="10263" name="Oval 21"/>
          <p:cNvSpPr>
            <a:spLocks noChangeArrowheads="1"/>
          </p:cNvSpPr>
          <p:nvPr/>
        </p:nvSpPr>
        <p:spPr bwMode="auto">
          <a:xfrm>
            <a:off x="3500443" y="1811053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c</a:t>
            </a:r>
            <a:endParaRPr lang="es-ES" sz="1400" baseline="-25000"/>
          </a:p>
        </p:txBody>
      </p:sp>
      <p:graphicFrame>
        <p:nvGraphicFramePr>
          <p:cNvPr id="10246" name="Object 22"/>
          <p:cNvGraphicFramePr>
            <a:graphicFrameLocks noChangeAspect="1"/>
          </p:cNvGraphicFramePr>
          <p:nvPr/>
        </p:nvGraphicFramePr>
        <p:xfrm>
          <a:off x="3438525" y="4797425"/>
          <a:ext cx="1976438" cy="611188"/>
        </p:xfrm>
        <a:graphic>
          <a:graphicData uri="http://schemas.openxmlformats.org/presentationml/2006/ole">
            <p:oleObj spid="_x0000_s11270" name="Ecuación" r:id="rId10" imgW="1269720" imgH="393480" progId="Equation.3">
              <p:embed/>
            </p:oleObj>
          </a:graphicData>
        </a:graphic>
      </p:graphicFrame>
      <p:graphicFrame>
        <p:nvGraphicFramePr>
          <p:cNvPr id="10247" name="Object 23"/>
          <p:cNvGraphicFramePr>
            <a:graphicFrameLocks noChangeAspect="1"/>
          </p:cNvGraphicFramePr>
          <p:nvPr/>
        </p:nvGraphicFramePr>
        <p:xfrm>
          <a:off x="5894388" y="4724400"/>
          <a:ext cx="1957387" cy="611188"/>
        </p:xfrm>
        <a:graphic>
          <a:graphicData uri="http://schemas.openxmlformats.org/presentationml/2006/ole">
            <p:oleObj spid="_x0000_s11271" name="Ecuación" r:id="rId11" imgW="1257120" imgH="393480" progId="Equation.3">
              <p:embed/>
            </p:oleObj>
          </a:graphicData>
        </a:graphic>
      </p:graphicFrame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827088" y="5661025"/>
            <a:ext cx="7200900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La suma de Ia+ Ib + Ic es igual a la corriente total en esta parte del circuito</a:t>
            </a:r>
            <a:endParaRPr lang="es-ES" sz="2000" b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2"/>
          <p:cNvSpPr txBox="1">
            <a:spLocks noChangeArrowheads="1"/>
          </p:cNvSpPr>
          <p:nvPr/>
        </p:nvSpPr>
        <p:spPr bwMode="auto">
          <a:xfrm>
            <a:off x="827584" y="692696"/>
            <a:ext cx="7200900" cy="406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000" b="0" dirty="0"/>
              <a:t>Ahora analizamos en detalle la resistencia 2a </a:t>
            </a:r>
            <a:endParaRPr lang="es-ES" sz="2000" b="0" dirty="0"/>
          </a:p>
        </p:txBody>
      </p:sp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1196975"/>
            <a:ext cx="2952750" cy="204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263" y="1268413"/>
            <a:ext cx="2879725" cy="199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755650" y="3357563"/>
            <a:ext cx="7345363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000" b="0"/>
              <a:t>La resistencia 2a  es equivalente a dos resistencias en serie en las que la corriente de 0.92 A  es constante  </a:t>
            </a:r>
            <a:endParaRPr lang="es-ES" sz="2000" b="0"/>
          </a:p>
        </p:txBody>
      </p:sp>
      <p:sp>
        <p:nvSpPr>
          <p:cNvPr id="11272" name="Rectangle 6"/>
          <p:cNvSpPr>
            <a:spLocks noChangeArrowheads="1"/>
          </p:cNvSpPr>
          <p:nvPr/>
        </p:nvSpPr>
        <p:spPr bwMode="auto">
          <a:xfrm>
            <a:off x="755650" y="4221163"/>
            <a:ext cx="7345363" cy="136842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73" name="Oval 7"/>
          <p:cNvSpPr>
            <a:spLocks noChangeArrowheads="1"/>
          </p:cNvSpPr>
          <p:nvPr/>
        </p:nvSpPr>
        <p:spPr bwMode="auto">
          <a:xfrm>
            <a:off x="971550" y="4292600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a</a:t>
            </a:r>
            <a:endParaRPr lang="es-ES" sz="1400" baseline="-25000"/>
          </a:p>
        </p:txBody>
      </p:sp>
      <p:sp>
        <p:nvSpPr>
          <p:cNvPr id="11274" name="Rectangle 8"/>
          <p:cNvSpPr>
            <a:spLocks noChangeArrowheads="1"/>
          </p:cNvSpPr>
          <p:nvPr/>
        </p:nvSpPr>
        <p:spPr bwMode="auto">
          <a:xfrm>
            <a:off x="1692275" y="4292600"/>
            <a:ext cx="2376488" cy="1152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75" name="Text Box 9"/>
          <p:cNvSpPr txBox="1">
            <a:spLocks noChangeArrowheads="1"/>
          </p:cNvSpPr>
          <p:nvPr/>
        </p:nvSpPr>
        <p:spPr bwMode="auto">
          <a:xfrm>
            <a:off x="828675" y="5805488"/>
            <a:ext cx="7272338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La suma de V</a:t>
            </a:r>
            <a:r>
              <a:rPr lang="es-MX" sz="2000" b="0" baseline="-25000"/>
              <a:t>1</a:t>
            </a:r>
            <a:r>
              <a:rPr lang="es-MX" sz="2000" b="0"/>
              <a:t>+ V</a:t>
            </a:r>
            <a:r>
              <a:rPr lang="es-MX" sz="2000" b="0" baseline="-25000"/>
              <a:t>2</a:t>
            </a:r>
            <a:r>
              <a:rPr lang="es-MX" sz="2000" b="0"/>
              <a:t> es igual al voltaje total en esta sección del circuito</a:t>
            </a:r>
            <a:endParaRPr lang="es-ES" sz="2000" b="0"/>
          </a:p>
        </p:txBody>
      </p:sp>
      <p:graphicFrame>
        <p:nvGraphicFramePr>
          <p:cNvPr id="11266" name="Object 10"/>
          <p:cNvGraphicFramePr>
            <a:graphicFrameLocks noChangeAspect="1"/>
          </p:cNvGraphicFramePr>
          <p:nvPr/>
        </p:nvGraphicFramePr>
        <p:xfrm>
          <a:off x="1835150" y="4437063"/>
          <a:ext cx="1438275" cy="969962"/>
        </p:xfrm>
        <a:graphic>
          <a:graphicData uri="http://schemas.openxmlformats.org/presentationml/2006/ole">
            <p:oleObj spid="_x0000_s12290" name="Ecuación" r:id="rId7" imgW="1015920" imgH="685800" progId="Equation.3">
              <p:embed/>
            </p:oleObj>
          </a:graphicData>
        </a:graphic>
      </p:graphicFrame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5003800" y="4292600"/>
            <a:ext cx="2447925" cy="1152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11267" name="Object 12"/>
          <p:cNvGraphicFramePr>
            <a:graphicFrameLocks noChangeAspect="1"/>
          </p:cNvGraphicFramePr>
          <p:nvPr/>
        </p:nvGraphicFramePr>
        <p:xfrm>
          <a:off x="5130800" y="4437063"/>
          <a:ext cx="1851025" cy="969962"/>
        </p:xfrm>
        <a:graphic>
          <a:graphicData uri="http://schemas.openxmlformats.org/presentationml/2006/ole">
            <p:oleObj spid="_x0000_s12291" name="Ecuación" r:id="rId8" imgW="1307880" imgH="685800" progId="Equation.3">
              <p:embed/>
            </p:oleObj>
          </a:graphicData>
        </a:graphic>
      </p:graphicFrame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3635375" y="5013325"/>
            <a:ext cx="360363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400"/>
              <a:t>1</a:t>
            </a:r>
            <a:endParaRPr lang="es-ES" sz="1400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7019925" y="5013325"/>
            <a:ext cx="360363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400"/>
              <a:t>2</a:t>
            </a:r>
            <a:endParaRPr lang="es-ES" sz="14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2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050" y="706005"/>
            <a:ext cx="4679950" cy="2168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3" name="Oval 3"/>
          <p:cNvSpPr>
            <a:spLocks noChangeArrowheads="1"/>
          </p:cNvSpPr>
          <p:nvPr/>
        </p:nvSpPr>
        <p:spPr bwMode="auto">
          <a:xfrm>
            <a:off x="4140200" y="1341438"/>
            <a:ext cx="1511300" cy="1223962"/>
          </a:xfrm>
          <a:prstGeom prst="ellipse">
            <a:avLst/>
          </a:prstGeom>
          <a:noFill/>
          <a:ln w="28575">
            <a:solidFill>
              <a:srgbClr val="6699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3490913" y="1341438"/>
            <a:ext cx="360362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400"/>
              <a:t>1</a:t>
            </a:r>
            <a:endParaRPr lang="es-ES" sz="1400"/>
          </a:p>
        </p:txBody>
      </p:sp>
      <p:sp>
        <p:nvSpPr>
          <p:cNvPr id="12295" name="Rectangle 5"/>
          <p:cNvSpPr>
            <a:spLocks noChangeArrowheads="1"/>
          </p:cNvSpPr>
          <p:nvPr/>
        </p:nvSpPr>
        <p:spPr bwMode="auto">
          <a:xfrm>
            <a:off x="5508625" y="2349500"/>
            <a:ext cx="360363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400"/>
              <a:t>2</a:t>
            </a:r>
            <a:endParaRPr lang="es-ES" sz="1400"/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755650" y="3141663"/>
            <a:ext cx="7345363" cy="406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000" b="0"/>
              <a:t>Ahora analizamos en detalle la resistencia 2a2 </a:t>
            </a:r>
            <a:endParaRPr lang="es-ES" sz="2000" b="0"/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755650" y="3789363"/>
            <a:ext cx="7345363" cy="136842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1692275" y="3860800"/>
            <a:ext cx="2376488" cy="1152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2299" name="Rectangle 9"/>
          <p:cNvSpPr>
            <a:spLocks noChangeArrowheads="1"/>
          </p:cNvSpPr>
          <p:nvPr/>
        </p:nvSpPr>
        <p:spPr bwMode="auto">
          <a:xfrm>
            <a:off x="5003800" y="3860800"/>
            <a:ext cx="2447925" cy="1152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2300" name="Rectangle 10"/>
          <p:cNvSpPr>
            <a:spLocks noChangeArrowheads="1"/>
          </p:cNvSpPr>
          <p:nvPr/>
        </p:nvSpPr>
        <p:spPr bwMode="auto">
          <a:xfrm>
            <a:off x="827088" y="3862388"/>
            <a:ext cx="360362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600"/>
              <a:t>a2</a:t>
            </a:r>
            <a:endParaRPr lang="es-ES" sz="1600"/>
          </a:p>
        </p:txBody>
      </p:sp>
      <p:graphicFrame>
        <p:nvGraphicFramePr>
          <p:cNvPr id="12290" name="Object 11"/>
          <p:cNvGraphicFramePr>
            <a:graphicFrameLocks noChangeAspect="1"/>
          </p:cNvGraphicFramePr>
          <p:nvPr/>
        </p:nvGraphicFramePr>
        <p:xfrm>
          <a:off x="1890713" y="4149725"/>
          <a:ext cx="1858962" cy="611188"/>
        </p:xfrm>
        <a:graphic>
          <a:graphicData uri="http://schemas.openxmlformats.org/presentationml/2006/ole">
            <p:oleObj spid="_x0000_s13314" name="Ecuación" r:id="rId6" imgW="1193760" imgH="393480" progId="Equation.3">
              <p:embed/>
            </p:oleObj>
          </a:graphicData>
        </a:graphic>
      </p:graphicFrame>
      <p:graphicFrame>
        <p:nvGraphicFramePr>
          <p:cNvPr id="12291" name="Object 12"/>
          <p:cNvGraphicFramePr>
            <a:graphicFrameLocks noChangeAspect="1"/>
          </p:cNvGraphicFramePr>
          <p:nvPr/>
        </p:nvGraphicFramePr>
        <p:xfrm>
          <a:off x="5227638" y="4149725"/>
          <a:ext cx="1955800" cy="611188"/>
        </p:xfrm>
        <a:graphic>
          <a:graphicData uri="http://schemas.openxmlformats.org/presentationml/2006/ole">
            <p:oleObj spid="_x0000_s13315" name="Ecuación" r:id="rId7" imgW="1257120" imgH="393480" progId="Equation.3">
              <p:embed/>
            </p:oleObj>
          </a:graphicData>
        </a:graphic>
      </p:graphicFrame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827088" y="5373688"/>
            <a:ext cx="7200900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La suma de las dos corrientes calculadas es igual a la corriente total en esta parte del circuito</a:t>
            </a:r>
            <a:endParaRPr lang="es-ES" sz="2000" b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/>
          <a:srcRect b="10968"/>
          <a:stretch>
            <a:fillRect/>
          </a:stretch>
        </p:blipFill>
        <p:spPr bwMode="auto">
          <a:xfrm>
            <a:off x="539750" y="689988"/>
            <a:ext cx="7777163" cy="309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47107" name="Group 3"/>
          <p:cNvGraphicFramePr>
            <a:graphicFrameLocks noGrp="1"/>
          </p:cNvGraphicFramePr>
          <p:nvPr/>
        </p:nvGraphicFramePr>
        <p:xfrm>
          <a:off x="539750" y="4365625"/>
          <a:ext cx="7775575" cy="1862138"/>
        </p:xfrm>
        <a:graphic>
          <a:graphicData uri="http://schemas.openxmlformats.org/drawingml/2006/table">
            <a:tbl>
              <a:tblPr/>
              <a:tblGrid>
                <a:gridCol w="719138"/>
                <a:gridCol w="1008062"/>
                <a:gridCol w="1008063"/>
                <a:gridCol w="1008062"/>
                <a:gridCol w="1008063"/>
                <a:gridCol w="1008062"/>
                <a:gridCol w="1008063"/>
                <a:gridCol w="100806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R4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R5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R6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REQ3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5.08V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1.84V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3.88V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3.88V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2.04V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2.04V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3.04V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2.54A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0.92A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0.97A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0.65A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0.41A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0.51A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2.54A</a:t>
                      </a:r>
                      <a:endParaRPr kumimoji="0" lang="es-E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90" name="Rectangle 52"/>
          <p:cNvSpPr>
            <a:spLocks noChangeArrowheads="1"/>
          </p:cNvSpPr>
          <p:nvPr/>
        </p:nvSpPr>
        <p:spPr bwMode="auto">
          <a:xfrm>
            <a:off x="539750" y="3860800"/>
            <a:ext cx="7777163" cy="360363"/>
          </a:xfrm>
          <a:prstGeom prst="rect">
            <a:avLst/>
          </a:prstGeom>
          <a:solidFill>
            <a:srgbClr val="FFFFCC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800"/>
              <a:t>TABLA DE DATOS</a:t>
            </a:r>
            <a:endParaRPr lang="es-ES" sz="1800"/>
          </a:p>
        </p:txBody>
      </p:sp>
      <p:sp>
        <p:nvSpPr>
          <p:cNvPr id="35891" name="AutoShape 53"/>
          <p:cNvSpPr>
            <a:spLocks noChangeArrowheads="1"/>
          </p:cNvSpPr>
          <p:nvPr/>
        </p:nvSpPr>
        <p:spPr bwMode="auto">
          <a:xfrm>
            <a:off x="6804025" y="1628775"/>
            <a:ext cx="1368425" cy="20161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B935C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692696"/>
            <a:ext cx="1973262" cy="25918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1501775" y="3933825"/>
            <a:ext cx="2233613" cy="151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687513" y="4654550"/>
          <a:ext cx="1976437" cy="611188"/>
        </p:xfrm>
        <a:graphic>
          <a:graphicData uri="http://schemas.openxmlformats.org/presentationml/2006/ole">
            <p:oleObj spid="_x0000_s14338" name="Ecuación" r:id="rId6" imgW="1269720" imgH="393480" progId="Equation.3">
              <p:embed/>
            </p:oleObj>
          </a:graphicData>
        </a:graphic>
      </p:graphicFrame>
      <p:sp>
        <p:nvSpPr>
          <p:cNvPr id="13318" name="Oval 5"/>
          <p:cNvSpPr>
            <a:spLocks noChangeArrowheads="1"/>
          </p:cNvSpPr>
          <p:nvPr/>
        </p:nvSpPr>
        <p:spPr bwMode="auto">
          <a:xfrm>
            <a:off x="2268538" y="4006850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R7</a:t>
            </a:r>
            <a:endParaRPr lang="es-ES" sz="1400" baseline="-25000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5030788" y="3935413"/>
            <a:ext cx="2233612" cy="151288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3320" name="Oval 7"/>
          <p:cNvSpPr>
            <a:spLocks noChangeArrowheads="1"/>
          </p:cNvSpPr>
          <p:nvPr/>
        </p:nvSpPr>
        <p:spPr bwMode="auto">
          <a:xfrm>
            <a:off x="5895975" y="4079875"/>
            <a:ext cx="574675" cy="2873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Req3</a:t>
            </a:r>
            <a:endParaRPr lang="es-ES" sz="1400" baseline="-25000"/>
          </a:p>
        </p:txBody>
      </p:sp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5157788" y="4656138"/>
          <a:ext cx="1955800" cy="611187"/>
        </p:xfrm>
        <a:graphic>
          <a:graphicData uri="http://schemas.openxmlformats.org/presentationml/2006/ole">
            <p:oleObj spid="_x0000_s14339" name="Ecuación" r:id="rId7" imgW="1257120" imgH="393480" progId="Equation.3">
              <p:embed/>
            </p:oleObj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219700" y="692696"/>
            <a:ext cx="2016125" cy="2591842"/>
            <a:chOff x="3379" y="391"/>
            <a:chExt cx="1451" cy="1814"/>
          </a:xfrm>
        </p:grpSpPr>
        <p:pic>
          <p:nvPicPr>
            <p:cNvPr id="13324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 l="1677" r="13968" b="2835"/>
            <a:stretch>
              <a:fillRect/>
            </a:stretch>
          </p:blipFill>
          <p:spPr bwMode="auto">
            <a:xfrm>
              <a:off x="3379" y="391"/>
              <a:ext cx="1451" cy="18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325" name="Oval 11"/>
            <p:cNvSpPr>
              <a:spLocks noChangeArrowheads="1"/>
            </p:cNvSpPr>
            <p:nvPr/>
          </p:nvSpPr>
          <p:spPr bwMode="auto">
            <a:xfrm>
              <a:off x="3742" y="1389"/>
              <a:ext cx="227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R7</a:t>
              </a:r>
              <a:endParaRPr lang="es-ES" sz="1400" baseline="-25000"/>
            </a:p>
          </p:txBody>
        </p:sp>
        <p:sp>
          <p:nvSpPr>
            <p:cNvPr id="13326" name="Oval 12"/>
            <p:cNvSpPr>
              <a:spLocks noChangeArrowheads="1"/>
            </p:cNvSpPr>
            <p:nvPr/>
          </p:nvSpPr>
          <p:spPr bwMode="auto">
            <a:xfrm>
              <a:off x="4422" y="1389"/>
              <a:ext cx="36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Req3</a:t>
              </a:r>
              <a:endParaRPr lang="es-ES" sz="1400" baseline="-25000"/>
            </a:p>
          </p:txBody>
        </p:sp>
      </p:grpSp>
      <p:sp>
        <p:nvSpPr>
          <p:cNvPr id="13322" name="Text Box 13"/>
          <p:cNvSpPr txBox="1">
            <a:spLocks noChangeArrowheads="1"/>
          </p:cNvSpPr>
          <p:nvPr/>
        </p:nvSpPr>
        <p:spPr bwMode="auto">
          <a:xfrm>
            <a:off x="755650" y="3429000"/>
            <a:ext cx="7345363" cy="406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Ahora analizamos la resistencia equivalente 3  </a:t>
            </a:r>
            <a:endParaRPr lang="es-ES" sz="2000" b="0"/>
          </a:p>
        </p:txBody>
      </p:sp>
      <p:sp>
        <p:nvSpPr>
          <p:cNvPr id="13323" name="Text Box 14"/>
          <p:cNvSpPr txBox="1">
            <a:spLocks noChangeArrowheads="1"/>
          </p:cNvSpPr>
          <p:nvPr/>
        </p:nvSpPr>
        <p:spPr bwMode="auto">
          <a:xfrm>
            <a:off x="827088" y="5589588"/>
            <a:ext cx="7200900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La suma de las dos corrientes calculadas es igual a la corriente total en esta parte del circuito</a:t>
            </a:r>
            <a:endParaRPr lang="es-ES" sz="2000" b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763713" y="692696"/>
            <a:ext cx="2303462" cy="2233067"/>
            <a:chOff x="3379" y="391"/>
            <a:chExt cx="1451" cy="1814"/>
          </a:xfrm>
        </p:grpSpPr>
        <p:pic>
          <p:nvPicPr>
            <p:cNvPr id="1435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l="1677" r="13968" b="2835"/>
            <a:stretch>
              <a:fillRect/>
            </a:stretch>
          </p:blipFill>
          <p:spPr bwMode="auto">
            <a:xfrm>
              <a:off x="3379" y="391"/>
              <a:ext cx="1451" cy="18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4356" name="Oval 4"/>
            <p:cNvSpPr>
              <a:spLocks noChangeArrowheads="1"/>
            </p:cNvSpPr>
            <p:nvPr/>
          </p:nvSpPr>
          <p:spPr bwMode="auto">
            <a:xfrm>
              <a:off x="3742" y="1389"/>
              <a:ext cx="227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R7</a:t>
              </a:r>
              <a:endParaRPr lang="es-ES" sz="1400" baseline="-25000"/>
            </a:p>
          </p:txBody>
        </p:sp>
        <p:sp>
          <p:nvSpPr>
            <p:cNvPr id="14357" name="Oval 5"/>
            <p:cNvSpPr>
              <a:spLocks noChangeArrowheads="1"/>
            </p:cNvSpPr>
            <p:nvPr/>
          </p:nvSpPr>
          <p:spPr bwMode="auto">
            <a:xfrm>
              <a:off x="4422" y="1389"/>
              <a:ext cx="362" cy="1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Req3</a:t>
              </a:r>
              <a:endParaRPr lang="es-ES" sz="1400" baseline="-25000"/>
            </a:p>
          </p:txBody>
        </p:sp>
      </p:grp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900113" y="4076700"/>
            <a:ext cx="2233612" cy="1655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14338" name="Object 7"/>
          <p:cNvGraphicFramePr>
            <a:graphicFrameLocks noChangeAspect="1"/>
          </p:cNvGraphicFramePr>
          <p:nvPr/>
        </p:nvGraphicFramePr>
        <p:xfrm>
          <a:off x="1216025" y="4652963"/>
          <a:ext cx="1600200" cy="969962"/>
        </p:xfrm>
        <a:graphic>
          <a:graphicData uri="http://schemas.openxmlformats.org/presentationml/2006/ole">
            <p:oleObj spid="_x0000_s15362" name="Ecuación" r:id="rId6" imgW="1130040" imgH="685800" progId="Equation.3">
              <p:embed/>
            </p:oleObj>
          </a:graphicData>
        </a:graphic>
      </p:graphicFrame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3419475" y="4076700"/>
            <a:ext cx="2233613" cy="1655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14339" name="Object 9"/>
          <p:cNvGraphicFramePr>
            <a:graphicFrameLocks noChangeAspect="1"/>
          </p:cNvGraphicFramePr>
          <p:nvPr/>
        </p:nvGraphicFramePr>
        <p:xfrm>
          <a:off x="3740150" y="4614863"/>
          <a:ext cx="1549400" cy="1047750"/>
        </p:xfrm>
        <a:graphic>
          <a:graphicData uri="http://schemas.openxmlformats.org/presentationml/2006/ole">
            <p:oleObj spid="_x0000_s15363" name="Ecuación" r:id="rId7" imgW="1015920" imgH="685800" progId="Equation.3">
              <p:embed/>
            </p:oleObj>
          </a:graphicData>
        </a:graphic>
      </p:graphicFrame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5918200" y="4076700"/>
            <a:ext cx="2233613" cy="1655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graphicFrame>
        <p:nvGraphicFramePr>
          <p:cNvPr id="14340" name="Object 11"/>
          <p:cNvGraphicFramePr>
            <a:graphicFrameLocks noChangeAspect="1"/>
          </p:cNvGraphicFramePr>
          <p:nvPr/>
        </p:nvGraphicFramePr>
        <p:xfrm>
          <a:off x="6156325" y="4614863"/>
          <a:ext cx="1785938" cy="1047750"/>
        </p:xfrm>
        <a:graphic>
          <a:graphicData uri="http://schemas.openxmlformats.org/presentationml/2006/ole">
            <p:oleObj spid="_x0000_s15364" name="Ecuación" r:id="rId8" imgW="1168200" imgH="685800" progId="Equation.3">
              <p:embed/>
            </p:oleObj>
          </a:graphicData>
        </a:graphic>
      </p:graphicFrame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364163" y="692696"/>
            <a:ext cx="2087562" cy="2231479"/>
            <a:chOff x="3379" y="482"/>
            <a:chExt cx="1315" cy="1859"/>
          </a:xfrm>
        </p:grpSpPr>
        <p:pic>
          <p:nvPicPr>
            <p:cNvPr id="14351" name="Picture 1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79" y="482"/>
              <a:ext cx="1315" cy="185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4352" name="Oval 14"/>
            <p:cNvSpPr>
              <a:spLocks noChangeArrowheads="1"/>
            </p:cNvSpPr>
            <p:nvPr/>
          </p:nvSpPr>
          <p:spPr bwMode="auto">
            <a:xfrm>
              <a:off x="3424" y="1752"/>
              <a:ext cx="272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R10</a:t>
              </a:r>
              <a:endParaRPr lang="es-ES" sz="1400" baseline="-25000"/>
            </a:p>
          </p:txBody>
        </p:sp>
        <p:sp>
          <p:nvSpPr>
            <p:cNvPr id="14353" name="Oval 15"/>
            <p:cNvSpPr>
              <a:spLocks noChangeArrowheads="1"/>
            </p:cNvSpPr>
            <p:nvPr/>
          </p:nvSpPr>
          <p:spPr bwMode="auto">
            <a:xfrm>
              <a:off x="3470" y="935"/>
              <a:ext cx="227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R8</a:t>
              </a:r>
              <a:endParaRPr lang="es-ES" sz="1400" baseline="-25000"/>
            </a:p>
          </p:txBody>
        </p:sp>
        <p:sp>
          <p:nvSpPr>
            <p:cNvPr id="14354" name="Oval 16"/>
            <p:cNvSpPr>
              <a:spLocks noChangeArrowheads="1"/>
            </p:cNvSpPr>
            <p:nvPr/>
          </p:nvSpPr>
          <p:spPr bwMode="auto">
            <a:xfrm>
              <a:off x="4014" y="1389"/>
              <a:ext cx="227" cy="18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s-MX" sz="1400"/>
                <a:t>R9</a:t>
              </a:r>
              <a:endParaRPr lang="es-ES" sz="1400" baseline="-25000"/>
            </a:p>
          </p:txBody>
        </p:sp>
      </p:grpSp>
      <p:sp>
        <p:nvSpPr>
          <p:cNvPr id="14346" name="Oval 17"/>
          <p:cNvSpPr>
            <a:spLocks noChangeArrowheads="1"/>
          </p:cNvSpPr>
          <p:nvPr/>
        </p:nvSpPr>
        <p:spPr bwMode="auto">
          <a:xfrm>
            <a:off x="1763713" y="4219575"/>
            <a:ext cx="360362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R8</a:t>
            </a:r>
            <a:endParaRPr lang="es-ES" sz="1400" baseline="-25000"/>
          </a:p>
        </p:txBody>
      </p:sp>
      <p:sp>
        <p:nvSpPr>
          <p:cNvPr id="14347" name="Oval 18"/>
          <p:cNvSpPr>
            <a:spLocks noChangeArrowheads="1"/>
          </p:cNvSpPr>
          <p:nvPr/>
        </p:nvSpPr>
        <p:spPr bwMode="auto">
          <a:xfrm>
            <a:off x="4356100" y="4219575"/>
            <a:ext cx="360363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R9</a:t>
            </a:r>
            <a:endParaRPr lang="es-ES" sz="1400" baseline="-25000"/>
          </a:p>
        </p:txBody>
      </p:sp>
      <p:sp>
        <p:nvSpPr>
          <p:cNvPr id="14348" name="Oval 19"/>
          <p:cNvSpPr>
            <a:spLocks noChangeArrowheads="1"/>
          </p:cNvSpPr>
          <p:nvPr/>
        </p:nvSpPr>
        <p:spPr bwMode="auto">
          <a:xfrm>
            <a:off x="6732588" y="4219575"/>
            <a:ext cx="431800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s-MX" sz="1400"/>
              <a:t>R10</a:t>
            </a:r>
            <a:endParaRPr lang="es-ES" sz="1400" baseline="-25000"/>
          </a:p>
        </p:txBody>
      </p:sp>
      <p:sp>
        <p:nvSpPr>
          <p:cNvPr id="14349" name="Text Box 20"/>
          <p:cNvSpPr txBox="1">
            <a:spLocks noChangeArrowheads="1"/>
          </p:cNvSpPr>
          <p:nvPr/>
        </p:nvSpPr>
        <p:spPr bwMode="auto">
          <a:xfrm>
            <a:off x="827088" y="3141663"/>
            <a:ext cx="7345362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De la división de Req3, queda una resistencia  equivalente que representa un circuito en serie</a:t>
            </a:r>
            <a:endParaRPr lang="es-ES" sz="2000" b="0"/>
          </a:p>
        </p:txBody>
      </p:sp>
      <p:sp>
        <p:nvSpPr>
          <p:cNvPr id="14350" name="Text Box 21"/>
          <p:cNvSpPr txBox="1">
            <a:spLocks noChangeArrowheads="1"/>
          </p:cNvSpPr>
          <p:nvPr/>
        </p:nvSpPr>
        <p:spPr bwMode="auto">
          <a:xfrm>
            <a:off x="900113" y="5949950"/>
            <a:ext cx="7272337" cy="71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b="0"/>
              <a:t>La suma de V</a:t>
            </a:r>
            <a:r>
              <a:rPr lang="es-MX" sz="2000" b="0" baseline="-25000"/>
              <a:t>1</a:t>
            </a:r>
            <a:r>
              <a:rPr lang="es-MX" sz="2000" b="0"/>
              <a:t>+ V</a:t>
            </a:r>
            <a:r>
              <a:rPr lang="es-MX" sz="2000" b="0" baseline="-25000"/>
              <a:t>2</a:t>
            </a:r>
            <a:r>
              <a:rPr lang="es-MX" sz="2000" b="0"/>
              <a:t> + V</a:t>
            </a:r>
            <a:r>
              <a:rPr lang="es-MX" sz="2000" b="0" baseline="-25000"/>
              <a:t>3</a:t>
            </a:r>
            <a:r>
              <a:rPr lang="es-MX" sz="2000" b="0"/>
              <a:t> es igual al voltaje total en esta sección del circuito</a:t>
            </a:r>
            <a:endParaRPr lang="es-ES" sz="2000" b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/>
          <a:srcRect r="4858" b="13284"/>
          <a:stretch>
            <a:fillRect/>
          </a:stretch>
        </p:blipFill>
        <p:spPr bwMode="auto">
          <a:xfrm>
            <a:off x="1116013" y="678895"/>
            <a:ext cx="705643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Group 3"/>
          <p:cNvGraphicFramePr>
            <a:graphicFrameLocks noGrp="1"/>
          </p:cNvGraphicFramePr>
          <p:nvPr/>
        </p:nvGraphicFramePr>
        <p:xfrm>
          <a:off x="217488" y="4365625"/>
          <a:ext cx="8818562" cy="1862138"/>
        </p:xfrm>
        <a:graphic>
          <a:graphicData uri="http://schemas.openxmlformats.org/drawingml/2006/table">
            <a:tbl>
              <a:tblPr/>
              <a:tblGrid>
                <a:gridCol w="503237"/>
                <a:gridCol w="828675"/>
                <a:gridCol w="792163"/>
                <a:gridCol w="792162"/>
                <a:gridCol w="792163"/>
                <a:gridCol w="863600"/>
                <a:gridCol w="936625"/>
                <a:gridCol w="792162"/>
                <a:gridCol w="863600"/>
                <a:gridCol w="792163"/>
                <a:gridCol w="86201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R4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R5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R6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R7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R8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R9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R10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</a:t>
                      </a: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Ω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5.08V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1.84V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3.88V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3.88V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2.04V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2.04V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3.04V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1.27V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1.53V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0.25V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es-E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2.54A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0.92A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0.97A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0.65A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0.41A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0.51A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2.03A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29" name="Rectangle 67"/>
          <p:cNvSpPr>
            <a:spLocks noChangeArrowheads="1"/>
          </p:cNvSpPr>
          <p:nvPr/>
        </p:nvSpPr>
        <p:spPr bwMode="auto">
          <a:xfrm>
            <a:off x="389375" y="3963565"/>
            <a:ext cx="8569325" cy="360363"/>
          </a:xfrm>
          <a:prstGeom prst="rect">
            <a:avLst/>
          </a:prstGeom>
          <a:solidFill>
            <a:srgbClr val="FFFFCC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sz="1800"/>
              <a:t>TABLA DE DATOS FINALES</a:t>
            </a:r>
            <a:endParaRPr lang="es-ES" sz="18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357188" y="500063"/>
            <a:ext cx="8358187" cy="1257300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es-MX" sz="44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Ejercicio Triángulo de Potencias</a:t>
            </a:r>
            <a:endParaRPr lang="es-ES" sz="4400" i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95536" y="1844824"/>
            <a:ext cx="8218487" cy="1041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es-MX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Trazar el triángulo de potencias de un circuito cuya impedancia</a:t>
            </a:r>
            <a:r>
              <a:rPr kumimoji="0" lang="es-MX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 Z= 3 + j4 </a:t>
            </a:r>
            <a:r>
              <a:rPr kumimoji="0" lang="el-GR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Ω</a:t>
            </a: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al que se le aplica un </a:t>
            </a:r>
            <a:r>
              <a:rPr kumimoji="0" lang="es-ES" sz="2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fasor</a:t>
            </a: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tensión V= 100˪30º voltios</a:t>
            </a:r>
          </a:p>
          <a:p>
            <a:pPr marL="265176" lvl="0" indent="-265176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2200" kern="0" baseline="0" dirty="0" smtClean="0">
                <a:latin typeface="+mn-lt"/>
                <a:cs typeface="+mn-cs"/>
              </a:rPr>
              <a:t>	El </a:t>
            </a:r>
            <a:r>
              <a:rPr lang="es-ES" sz="2200" kern="0" baseline="0" dirty="0" err="1" smtClean="0">
                <a:latin typeface="+mn-lt"/>
                <a:cs typeface="+mn-cs"/>
              </a:rPr>
              <a:t>fasor</a:t>
            </a:r>
            <a:r>
              <a:rPr lang="es-ES" sz="2200" kern="0" dirty="0" smtClean="0">
                <a:latin typeface="+mn-lt"/>
                <a:cs typeface="+mn-cs"/>
              </a:rPr>
              <a:t> Intensidad de corriente que resulta es I=V/Z =(</a:t>
            </a:r>
            <a:r>
              <a:rPr lang="es-ES" sz="2200" kern="0" dirty="0" smtClean="0"/>
              <a:t>100˪30º )/(5 ˪53.1º) </a:t>
            </a:r>
          </a:p>
          <a:p>
            <a:pPr marL="265176" lvl="0" indent="-265176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I=20</a:t>
            </a:r>
            <a:r>
              <a:rPr lang="es-ES" sz="2200" kern="0" dirty="0" smtClean="0"/>
              <a:t> ˪-23.1º A</a:t>
            </a:r>
            <a:endParaRPr kumimoji="0" lang="es-E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924944"/>
            <a:ext cx="557636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3068960"/>
            <a:ext cx="3240360" cy="196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357188" y="500063"/>
            <a:ext cx="8358187" cy="1257300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es-MX" sz="44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Ejercicio Triángulo de Potencias</a:t>
            </a:r>
            <a:endParaRPr lang="es-ES" sz="4400" i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95536" y="1844824"/>
            <a:ext cx="8218487" cy="1041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es-MX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Trazar el triángulo de potencias de un circuito cuya impedancia</a:t>
            </a:r>
            <a:r>
              <a:rPr kumimoji="0" lang="es-MX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 Z= 3 + j4 </a:t>
            </a:r>
            <a:r>
              <a:rPr kumimoji="0" lang="el-GR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Ω</a:t>
            </a: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al que se le aplica un </a:t>
            </a:r>
            <a:r>
              <a:rPr kumimoji="0" lang="es-ES" sz="2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fasor</a:t>
            </a: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tensión V= 100˪30º voltios</a:t>
            </a:r>
          </a:p>
          <a:p>
            <a:pPr marL="265176" lvl="0" indent="-265176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2200" kern="0" baseline="0" dirty="0" smtClean="0">
                <a:latin typeface="+mn-lt"/>
                <a:cs typeface="+mn-cs"/>
              </a:rPr>
              <a:t>	El </a:t>
            </a:r>
            <a:r>
              <a:rPr lang="es-ES" sz="2200" kern="0" baseline="0" dirty="0" err="1" smtClean="0">
                <a:latin typeface="+mn-lt"/>
                <a:cs typeface="+mn-cs"/>
              </a:rPr>
              <a:t>fasor</a:t>
            </a:r>
            <a:r>
              <a:rPr lang="es-ES" sz="2200" kern="0" dirty="0" smtClean="0">
                <a:latin typeface="+mn-lt"/>
                <a:cs typeface="+mn-cs"/>
              </a:rPr>
              <a:t> Intensidad de corriente que resulta es I=V/Z =(</a:t>
            </a:r>
            <a:r>
              <a:rPr lang="es-ES" sz="2200" kern="0" dirty="0" smtClean="0"/>
              <a:t>100˪30º )/(5 ˪53.1º) </a:t>
            </a:r>
          </a:p>
          <a:p>
            <a:pPr marL="265176" lvl="0" indent="-265176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I=20</a:t>
            </a:r>
            <a:r>
              <a:rPr lang="es-ES" sz="2200" kern="0" dirty="0" smtClean="0"/>
              <a:t> ˪-23.1º A</a:t>
            </a:r>
            <a:endParaRPr kumimoji="0" lang="es-E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356992"/>
            <a:ext cx="3240360" cy="196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996952"/>
            <a:ext cx="5158859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357188" y="500063"/>
            <a:ext cx="8358187" cy="1257300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es-MX" sz="4400" i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Ejercicio Triángulo de Potencias</a:t>
            </a:r>
            <a:endParaRPr lang="es-ES" sz="4400" i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95536" y="1844824"/>
            <a:ext cx="8218487" cy="1041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es-MX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Trazar el triángulo de potencias de un circuito cuya impedancia</a:t>
            </a:r>
            <a:r>
              <a:rPr kumimoji="0" lang="es-MX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 Z= 3 + j4 </a:t>
            </a:r>
            <a:r>
              <a:rPr kumimoji="0" lang="el-GR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Ω</a:t>
            </a: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al que se le aplica un </a:t>
            </a:r>
            <a:r>
              <a:rPr kumimoji="0" lang="es-ES" sz="2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fasor</a:t>
            </a: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tensión V= 100˪30º voltios</a:t>
            </a:r>
          </a:p>
          <a:p>
            <a:pPr marL="265176" lvl="0" indent="-265176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2200" kern="0" baseline="0" dirty="0" smtClean="0">
                <a:latin typeface="+mn-lt"/>
                <a:cs typeface="+mn-cs"/>
              </a:rPr>
              <a:t>	El </a:t>
            </a:r>
            <a:r>
              <a:rPr lang="es-ES" sz="2200" kern="0" baseline="0" dirty="0" err="1" smtClean="0">
                <a:latin typeface="+mn-lt"/>
                <a:cs typeface="+mn-cs"/>
              </a:rPr>
              <a:t>fasor</a:t>
            </a:r>
            <a:r>
              <a:rPr lang="es-ES" sz="2200" kern="0" dirty="0" smtClean="0">
                <a:latin typeface="+mn-lt"/>
                <a:cs typeface="+mn-cs"/>
              </a:rPr>
              <a:t> Intensidad de corriente que resulta es I=V/Z =(</a:t>
            </a:r>
            <a:r>
              <a:rPr lang="es-ES" sz="2200" kern="0" dirty="0" smtClean="0"/>
              <a:t>100˪30º )/(5 ˪53.1º) </a:t>
            </a:r>
          </a:p>
          <a:p>
            <a:pPr marL="265176" lvl="0" indent="-265176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ES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I=20</a:t>
            </a:r>
            <a:r>
              <a:rPr lang="es-ES" sz="2200" kern="0" dirty="0" smtClean="0"/>
              <a:t> ˪-23.1º A</a:t>
            </a:r>
            <a:endParaRPr kumimoji="0" lang="es-E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996952"/>
            <a:ext cx="77039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51520" y="500050"/>
            <a:ext cx="8496944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Compendio de Fórmulas Eléctricas</a:t>
            </a:r>
            <a:endParaRPr lang="es-ES" sz="4000" i="1" dirty="0">
              <a:solidFill>
                <a:schemeClr val="accent2"/>
              </a:solidFill>
            </a:endParaRPr>
          </a:p>
        </p:txBody>
      </p:sp>
      <p:pic>
        <p:nvPicPr>
          <p:cNvPr id="737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340768"/>
            <a:ext cx="4032448" cy="354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340768"/>
            <a:ext cx="3312368" cy="518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51520" y="500050"/>
            <a:ext cx="8496944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Compendio de Fórmulas Eléctricas</a:t>
            </a:r>
            <a:endParaRPr lang="es-ES" sz="4000" i="1" dirty="0">
              <a:solidFill>
                <a:schemeClr val="accent2"/>
              </a:solidFill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3" y="1556792"/>
            <a:ext cx="407957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1556792"/>
            <a:ext cx="3600400" cy="4812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51520" y="500050"/>
            <a:ext cx="8496944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Compendio de Fórmulas Eléctricas</a:t>
            </a:r>
            <a:endParaRPr lang="es-ES" sz="4000" i="1" dirty="0">
              <a:solidFill>
                <a:schemeClr val="accent2"/>
              </a:solidFill>
            </a:endParaRPr>
          </a:p>
        </p:txBody>
      </p:sp>
      <p:pic>
        <p:nvPicPr>
          <p:cNvPr id="757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412776"/>
            <a:ext cx="3456384" cy="525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1484784"/>
            <a:ext cx="28575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2132856"/>
            <a:ext cx="22669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51520" y="500050"/>
            <a:ext cx="8496944" cy="1143000"/>
          </a:xfrm>
        </p:spPr>
        <p:txBody>
          <a:bodyPr/>
          <a:lstStyle/>
          <a:p>
            <a:r>
              <a:rPr lang="es-ES_tradnl" sz="4000" i="1" dirty="0" smtClean="0">
                <a:solidFill>
                  <a:schemeClr val="accent2"/>
                </a:solidFill>
              </a:rPr>
              <a:t>Compendio de Fórmulas Eléctricas</a:t>
            </a:r>
            <a:endParaRPr lang="es-ES" sz="4000" i="1" dirty="0">
              <a:solidFill>
                <a:schemeClr val="accent2"/>
              </a:solidFill>
            </a:endParaRPr>
          </a:p>
        </p:txBody>
      </p:sp>
      <p:pic>
        <p:nvPicPr>
          <p:cNvPr id="768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1628800"/>
            <a:ext cx="4752528" cy="443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txBody>
          <a:bodyPr/>
          <a:lstStyle/>
          <a:p>
            <a:r>
              <a:rPr lang="es-ES_tradnl" i="1" dirty="0" err="1" smtClean="0">
                <a:solidFill>
                  <a:schemeClr val="accent2"/>
                </a:solidFill>
              </a:rPr>
              <a:t>Bibliografia</a:t>
            </a:r>
            <a:endParaRPr lang="es-ES" i="1" dirty="0">
              <a:solidFill>
                <a:schemeClr val="accent2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s-ES" sz="2400" dirty="0" err="1" smtClean="0"/>
              <a:t>Edminister</a:t>
            </a:r>
            <a:r>
              <a:rPr lang="es-ES" sz="2400" dirty="0" smtClean="0"/>
              <a:t> Joseph, SERIE SCHAUM CIRCUITOS ELECTRICOS</a:t>
            </a:r>
          </a:p>
          <a:p>
            <a:pPr algn="just">
              <a:lnSpc>
                <a:spcPct val="80000"/>
              </a:lnSpc>
            </a:pPr>
            <a:r>
              <a:rPr lang="es-ES" sz="2400" dirty="0" smtClean="0"/>
              <a:t>Montero José, ELECTRICIDAD INDUSTRIAL</a:t>
            </a:r>
            <a:endParaRPr lang="es-ES" sz="2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1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2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3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4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5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6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7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8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9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0.xml><?xml version="1.0" encoding="utf-8"?>
<a:themeOverride xmlns:a="http://schemas.openxmlformats.org/drawingml/2006/main">
  <a:clrScheme name="Diseño predeterminado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</TotalTime>
  <Words>1355</Words>
  <Application>Microsoft Office PowerPoint</Application>
  <PresentationFormat>Presentación en pantalla (4:3)</PresentationFormat>
  <Paragraphs>285</Paragraphs>
  <Slides>63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65" baseType="lpstr">
      <vt:lpstr>Diseño predeterminado</vt:lpstr>
      <vt:lpstr>Ecuación</vt:lpstr>
      <vt:lpstr>CIRCUITOS ELECTRICOS BASICOS</vt:lpstr>
      <vt:lpstr>Circuito eléctrico</vt:lpstr>
      <vt:lpstr>Tipos de Corriente</vt:lpstr>
      <vt:lpstr>Generación Corriente alterna</vt:lpstr>
      <vt:lpstr>Diapositiva 5</vt:lpstr>
      <vt:lpstr>Diapositiva 6</vt:lpstr>
      <vt:lpstr>Corriente Alterna (senoidal) </vt:lpstr>
      <vt:lpstr>Diapositiva 8</vt:lpstr>
      <vt:lpstr>Elementos pasivos de un circuito eléctrico</vt:lpstr>
      <vt:lpstr>Resistencias que introducen los componentes pasivos a un circuito</vt:lpstr>
      <vt:lpstr>Pero los condensadores y las bobinas no sólo introducen una resistencia al circuito, también producen otro efecto.</vt:lpstr>
      <vt:lpstr>Diapositiva 12</vt:lpstr>
      <vt:lpstr>Energía disipada en forma de calor (Efecto Joule)</vt:lpstr>
      <vt:lpstr>LEY DE OHM</vt:lpstr>
      <vt:lpstr>LEY DE OHM</vt:lpstr>
      <vt:lpstr>LEY DE OHM</vt:lpstr>
      <vt:lpstr>LEY DE OHM</vt:lpstr>
      <vt:lpstr>REDUCCION DE CIRCUITOS CIRCUITOS EN SERIE  CARACTERISTICAS</vt:lpstr>
      <vt:lpstr>Diapositiva 19</vt:lpstr>
      <vt:lpstr>CIRCUITOS EN PARALELO  CARACTERISTICAS</vt:lpstr>
      <vt:lpstr>Diapositiva 21</vt:lpstr>
      <vt:lpstr>CIRCUITO MIXTO</vt:lpstr>
      <vt:lpstr>Triángulo de Potencias</vt:lpstr>
      <vt:lpstr>Diapositiva 24</vt:lpstr>
      <vt:lpstr>Diapositiva 25</vt:lpstr>
      <vt:lpstr>Cargas Inductivas</vt:lpstr>
      <vt:lpstr>Cargas Capacitivas</vt:lpstr>
      <vt:lpstr>Diagramas Fasoriales</vt:lpstr>
      <vt:lpstr>Bajo Factor de Potencia</vt:lpstr>
      <vt:lpstr>Bajo Factor de Potencia</vt:lpstr>
      <vt:lpstr>Corrección del Factor de Potencia</vt:lpstr>
      <vt:lpstr>Corrección del Factor de Potencia</vt:lpstr>
      <vt:lpstr>Corrección del Factor de Potencia</vt:lpstr>
      <vt:lpstr>Corrección del Factor de Potencia</vt:lpstr>
      <vt:lpstr>Corrección del Factor de Potencia</vt:lpstr>
      <vt:lpstr>Corrección del Factor de Potencia</vt:lpstr>
      <vt:lpstr>Corrección del Factor de Potencia</vt:lpstr>
      <vt:lpstr>Corrección del Factor de Potencia</vt:lpstr>
      <vt:lpstr>EJERCICIOS RESUELTOS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Compendio de Fórmulas Eléctricas</vt:lpstr>
      <vt:lpstr>Compendio de Fórmulas Eléctricas</vt:lpstr>
      <vt:lpstr>Compendio de Fórmulas Eléctricas</vt:lpstr>
      <vt:lpstr>Compendio de Fórmulas Eléctricas</vt:lpstr>
      <vt:lpstr>Bibliografia</vt:lpstr>
    </vt:vector>
  </TitlesOfParts>
  <Company>transelectric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psanches</dc:creator>
  <cp:lastModifiedBy>jastudillo</cp:lastModifiedBy>
  <cp:revision>67</cp:revision>
  <dcterms:created xsi:type="dcterms:W3CDTF">2011-02-10T15:52:03Z</dcterms:created>
  <dcterms:modified xsi:type="dcterms:W3CDTF">2012-04-09T00:49:52Z</dcterms:modified>
</cp:coreProperties>
</file>